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42"/>
  </p:notesMasterIdLst>
  <p:handoutMasterIdLst>
    <p:handoutMasterId r:id="rId43"/>
  </p:handoutMasterIdLst>
  <p:sldIdLst>
    <p:sldId id="503" r:id="rId3"/>
    <p:sldId id="505" r:id="rId4"/>
    <p:sldId id="426" r:id="rId5"/>
    <p:sldId id="428" r:id="rId6"/>
    <p:sldId id="522" r:id="rId7"/>
    <p:sldId id="523" r:id="rId8"/>
    <p:sldId id="524" r:id="rId9"/>
    <p:sldId id="525" r:id="rId10"/>
    <p:sldId id="506" r:id="rId11"/>
    <p:sldId id="507" r:id="rId12"/>
    <p:sldId id="508" r:id="rId13"/>
    <p:sldId id="509" r:id="rId14"/>
    <p:sldId id="510" r:id="rId15"/>
    <p:sldId id="528" r:id="rId16"/>
    <p:sldId id="529" r:id="rId17"/>
    <p:sldId id="530" r:id="rId18"/>
    <p:sldId id="532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540" r:id="rId27"/>
    <p:sldId id="541" r:id="rId28"/>
    <p:sldId id="542" r:id="rId29"/>
    <p:sldId id="543" r:id="rId30"/>
    <p:sldId id="544" r:id="rId31"/>
    <p:sldId id="545" r:id="rId32"/>
    <p:sldId id="546" r:id="rId33"/>
    <p:sldId id="547" r:id="rId34"/>
    <p:sldId id="548" r:id="rId35"/>
    <p:sldId id="549" r:id="rId36"/>
    <p:sldId id="550" r:id="rId37"/>
    <p:sldId id="551" r:id="rId38"/>
    <p:sldId id="552" r:id="rId39"/>
    <p:sldId id="527" r:id="rId40"/>
    <p:sldId id="42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552BB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41" autoAdjust="0"/>
    <p:restoredTop sz="97842" autoAdjust="0"/>
  </p:normalViewPr>
  <p:slideViewPr>
    <p:cSldViewPr snapToGrid="0">
      <p:cViewPr varScale="1">
        <p:scale>
          <a:sx n="67" d="100"/>
          <a:sy n="67" d="100"/>
        </p:scale>
        <p:origin x="786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pPr/>
              <a:t>3/28/2016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pPr/>
              <a:t>3/28/2016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53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5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26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68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21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23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60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91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4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46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3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39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34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2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10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1F1E7-4EFD-4BFF-B438-FCD52FD36B1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4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219047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740333"/>
            <a:ext cx="10972800" cy="1263534"/>
          </a:xfrm>
        </p:spPr>
        <p:txBody>
          <a:bodyPr anchor="ctr">
            <a:normAutofit/>
          </a:bodyPr>
          <a:lstStyle>
            <a:lvl1pPr algn="l">
              <a:defRPr sz="435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286500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35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pic>
        <p:nvPicPr>
          <p:cNvPr id="9" name="Picture 8" descr="Closeup of test tub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2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1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anchor="t">
            <a:normAutofit/>
          </a:bodyPr>
          <a:lstStyle>
            <a:lvl1pPr>
              <a:defRPr sz="21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>
            <a:normAutofit/>
          </a:bodyPr>
          <a:lstStyle>
            <a:lvl1pPr marL="0" indent="0" algn="ctr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F06B0-3B27-4B4B-84C9-046F55292F70}" type="datetime1">
              <a:rPr lang="en-US" smtClean="0"/>
              <a:t>3/28/2016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10256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1025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6901" y="685802"/>
            <a:ext cx="2324100" cy="54863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85802"/>
            <a:ext cx="8105775" cy="54863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4926-EC33-4146-BD45-86753E3B8E4F}" type="datetime1">
              <a:rPr lang="en-US" smtClean="0"/>
              <a:t>3/28/2016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2902D-A5F5-4D7D-AAA7-32469BA0BC4D}" type="datetimeFigureOut">
              <a:rPr lang="en-US"/>
              <a:pPr/>
              <a:t>3/28/2016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074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609600" y="1977958"/>
            <a:ext cx="10972800" cy="126353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5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609600" y="6219125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350">
                <a:solidFill>
                  <a:schemeClr val="tx1">
                    <a:lumMod val="50000"/>
                  </a:schemeClr>
                </a:solidFill>
              </a:defRPr>
            </a:lvl1pPr>
            <a:lvl2pPr marL="342892" indent="0" algn="ctr">
              <a:buNone/>
              <a:defRPr sz="2100"/>
            </a:lvl2pPr>
            <a:lvl3pPr marL="685783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3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ED82-C60C-487C-919E-99C0379DA0D5}" type="datetime1">
              <a:rPr lang="en-US" smtClean="0"/>
              <a:t>3/28/2016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074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609600" y="1977958"/>
            <a:ext cx="10972800" cy="126353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5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3"/>
          </p:nvPr>
        </p:nvSpPr>
        <p:spPr>
          <a:xfrm>
            <a:off x="609600" y="6219125"/>
            <a:ext cx="10972800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35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anchor="b">
            <a:normAutofit/>
          </a:bodyPr>
          <a:lstStyle>
            <a:lvl1pPr>
              <a:defRPr sz="435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026" name="Picture 2" descr="C:\Users\SOTSO\Desktop\Template\1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54520"/>
            <a:ext cx="10972800" cy="1348451"/>
          </a:xfrm>
        </p:spPr>
        <p:txBody>
          <a:bodyPr anchor="b">
            <a:normAutofit/>
          </a:bodyPr>
          <a:lstStyle>
            <a:lvl1pPr>
              <a:defRPr sz="435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251" y="5864054"/>
            <a:ext cx="10972800" cy="450042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>
                    <a:lumMod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050" name="Picture 2" descr="C:\Users\SOTSO\Desktop\Template\77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641432" y="3060833"/>
            <a:ext cx="5072512" cy="22234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15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3092" y="1714501"/>
            <a:ext cx="4752109" cy="4457700"/>
          </a:xfrm>
        </p:spPr>
        <p:txBody>
          <a:bodyPr>
            <a:normAutofit/>
          </a:bodyPr>
          <a:lstStyle>
            <a:lvl1pPr>
              <a:spcBef>
                <a:spcPts val="1500"/>
              </a:spcBef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FEEB-8615-4825-901F-021BD295684C}" type="datetime1">
              <a:rPr lang="en-US" smtClean="0"/>
              <a:t>3/28/2016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/>
          <a:lstStyle>
            <a:lvl1pPr>
              <a:spcBef>
                <a:spcPts val="1500"/>
              </a:spcBef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/>
          <a:lstStyle>
            <a:lvl1pPr>
              <a:spcBef>
                <a:spcPts val="1500"/>
              </a:spcBef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8588-C08C-4E81-BBEE-C49133649509}" type="datetime1">
              <a:rPr lang="en-US" smtClean="0"/>
              <a:t>3/28/2016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9C8BB-5B39-413D-B15B-513DFF3C984C}" type="datetime1">
              <a:rPr lang="en-US" smtClean="0"/>
              <a:t>3/28/2016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6393" y="1771048"/>
            <a:ext cx="11020927" cy="43122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C93DA-590D-4678-A433-985B18679071}" type="datetime1">
              <a:rPr lang="en-US" smtClean="0"/>
              <a:t>3/28/2016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1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3" cy="1600200"/>
          </a:xfrm>
        </p:spPr>
        <p:txBody>
          <a:bodyPr anchor="t">
            <a:normAutofit/>
          </a:bodyPr>
          <a:lstStyle>
            <a:lvl1pPr>
              <a:defRPr sz="21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9001" y="465513"/>
            <a:ext cx="7048500" cy="5935287"/>
          </a:xfrm>
        </p:spPr>
        <p:txBody>
          <a:bodyPr>
            <a:norm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3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688" userDrawn="1">
          <p15:clr>
            <a:srgbClr val="FBAE40"/>
          </p15:clr>
        </p15:guide>
        <p15:guide id="2" orient="horz" pos="288" userDrawn="1">
          <p15:clr>
            <a:srgbClr val="FBAE40"/>
          </p15:clr>
        </p15:guide>
        <p15:guide id="3" orient="horz" pos="4032" userDrawn="1">
          <p15:clr>
            <a:srgbClr val="FBAE40"/>
          </p15:clr>
        </p15:guide>
        <p15:guide id="4" pos="295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281804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15775" y="127000"/>
            <a:ext cx="10994127" cy="1014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774" y="1475184"/>
            <a:ext cx="10994127" cy="469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1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2342D67-806A-4A06-A5CC-E2A506B094AB}" type="datetime1">
              <a:rPr lang="en-US" smtClean="0"/>
              <a:t>3/28/2016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6" y="6394450"/>
            <a:ext cx="813435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5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pic>
        <p:nvPicPr>
          <p:cNvPr id="4099" name="Picture 3" descr="C:\Users\SOTSO\Desktop\Template\444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95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685800" rtl="0" eaLnBrk="1" latinLnBrk="0" hangingPunct="1">
        <a:spcBef>
          <a:spcPts val="1650"/>
        </a:spcBef>
        <a:buClr>
          <a:schemeClr val="tx1">
            <a:lumMod val="65000"/>
          </a:schemeClr>
        </a:buClr>
        <a:buFont typeface="Arial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205740" algn="l" defTabSz="6858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51510" indent="-171450" algn="l" defTabSz="685800" rtl="0" eaLnBrk="1" latinLnBrk="0" hangingPunct="1">
        <a:spcBef>
          <a:spcPts val="900"/>
        </a:spcBef>
        <a:buClr>
          <a:schemeClr val="tx1">
            <a:lumMod val="65000"/>
          </a:schemeClr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171450" algn="l" defTabSz="685800" rtl="0" eaLnBrk="1" latinLnBrk="0" hangingPunct="1">
        <a:spcBef>
          <a:spcPts val="7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62990" indent="-171450" algn="l" defTabSz="6858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0589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748790" indent="-171450" algn="l" defTabSz="685800" rtl="0" eaLnBrk="1" latinLnBrk="0" hangingPunct="1">
        <a:spcBef>
          <a:spcPts val="450"/>
        </a:spcBef>
        <a:buClr>
          <a:schemeClr val="tx1">
            <a:lumMod val="65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downloads/" TargetMode="External"/><Relationship Id="rId2" Type="http://schemas.openxmlformats.org/officeDocument/2006/relationships/hyperlink" Target="http://www.java.com/en/download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bberspot.com/2012/04/brief-history-of-java-programming.html" TargetMode="External"/><Relationship Id="rId2" Type="http://schemas.openxmlformats.org/officeDocument/2006/relationships/hyperlink" Target="http://www.javatpoint.com/history-of-java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javatpoint.com/features-of-java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577239" y="2110155"/>
            <a:ext cx="9144000" cy="10113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200" b="1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Java Presentation Materials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645" y="435474"/>
            <a:ext cx="1216753" cy="155559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3915398" y="600039"/>
            <a:ext cx="5808376" cy="116224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km-KH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hmer OS Battambang"/>
                <a:cs typeface="Khmer OS Battambang"/>
              </a:rPr>
              <a:t>មជ្ឈមណ្ឌលកូរ៉េ សហ្វវែរ អេច អ ឌី</a:t>
            </a:r>
          </a:p>
          <a:p>
            <a:pPr algn="ctr">
              <a:lnSpc>
                <a:spcPct val="130000"/>
              </a:lnSpc>
              <a:spcBef>
                <a:spcPts val="0"/>
              </a:spcBef>
            </a:pPr>
            <a:r>
              <a:rPr lang="en-US" sz="21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Korea Software HRD Center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8362208" y="3246717"/>
            <a:ext cx="3399193" cy="916697"/>
          </a:xfrm>
        </p:spPr>
        <p:txBody>
          <a:bodyPr>
            <a:normAutofit/>
          </a:bodyPr>
          <a:lstStyle/>
          <a:p>
            <a:r>
              <a:rPr lang="km-KH" sz="1500" b="1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ឣ្នកប្រឹក្សាយោបល់</a:t>
            </a:r>
            <a:r>
              <a:rPr lang="en-US" sz="1500" b="1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  <a:r>
              <a:rPr lang="km-KH" sz="1500" b="1" dirty="0">
                <a:solidFill>
                  <a:schemeClr val="tx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បណ្ឌិត​​ គីម​ ថេខ្យុង</a:t>
            </a:r>
            <a:endParaRPr lang="en-US" sz="15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4341" y="5522621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www.kshrd.com.kh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773" y="3772619"/>
            <a:ext cx="26164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ឣ្នកណែនំា</a:t>
            </a:r>
            <a:r>
              <a:rPr lang="en-GB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: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</a:t>
            </a:r>
            <a:r>
              <a:rPr lang="en-US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លាង ប៊ុនរ៉ុង</a:t>
            </a:r>
            <a:endParaRPr lang="en-US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en-US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            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 លន់ សុវត្ថានា</a:t>
            </a:r>
            <a:endParaRPr lang="en-US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en-US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            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 ផេង តុលា</a:t>
            </a:r>
            <a:endParaRPr lang="en-US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lnSpc>
                <a:spcPct val="150000"/>
              </a:lnSpc>
              <a:tabLst>
                <a:tab pos="1109663" algn="l"/>
              </a:tabLst>
            </a:pPr>
            <a:r>
              <a:rPr lang="en-US" sz="12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                 </a:t>
            </a:r>
            <a:r>
              <a:rPr lang="km-KH" sz="15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លោក ដារ៉ា ពេញចិត្ត</a:t>
            </a:r>
            <a:endParaRPr lang="en-GB" sz="15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4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ea typeface="+mj-ea"/>
                <a:cs typeface="Khmer OS Battambang" panose="02000500000000020004" pitchFamily="2" charset="0"/>
              </a:rPr>
              <a:t>JRE</a:t>
            </a:r>
          </a:p>
          <a:p>
            <a:pPr marL="0" indent="0">
              <a:buNone/>
            </a:pP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ea typeface="+mj-ea"/>
                <a:cs typeface="Khmer OS Battambang" panose="02000500000000020004" pitchFamily="2" charset="0"/>
              </a:rPr>
              <a:t>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ea typeface="+mj-ea"/>
                <a:cs typeface="Khmer OS Battambang" panose="02000500000000020004" pitchFamily="2" charset="0"/>
              </a:rPr>
              <a:t>       -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JRE  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ផ្តល់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Core library , Java Virtual Machine(JVM),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File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ផ្សេងៗ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ដែលចាំបាច់សម្រាប់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run   applet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application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ដែលប្រើ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Language.</a:t>
            </a:r>
          </a:p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 - JRE =JVM +Required Library to run Application</a:t>
            </a:r>
          </a:p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- JDK=JRE +Required development tool(javac, java etc) to develop Java application</a:t>
            </a:r>
          </a:p>
          <a:p>
            <a:pPr marL="0" indent="0">
              <a:buNone/>
            </a:pP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615775" y="127000"/>
            <a:ext cx="10994127" cy="1014664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JDK &amp; JRE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74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JVM &amp; Java memory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  </a:t>
            </a:r>
            <a:r>
              <a:rPr lang="en-US" sz="2400" b="1" dirty="0" smtClean="0">
                <a:solidFill>
                  <a:srgbClr val="003399"/>
                </a:solidFill>
                <a:latin typeface="Khmer OS Battambang" panose="02000500000000020004" pitchFamily="2" charset="0"/>
                <a:ea typeface="+mj-ea"/>
                <a:cs typeface="Khmer OS Battambang" panose="02000500000000020004" pitchFamily="2" charset="0"/>
              </a:rPr>
              <a:t>JVM </a:t>
            </a:r>
            <a:r>
              <a:rPr lang="km-KH" sz="2400" b="1" dirty="0" smtClean="0">
                <a:solidFill>
                  <a:srgbClr val="003399"/>
                </a:solidFill>
                <a:latin typeface="Khmer OS Battambang" panose="02000500000000020004" pitchFamily="2" charset="0"/>
                <a:ea typeface="+mj-ea"/>
                <a:cs typeface="Khmer OS Battambang" panose="02000500000000020004" pitchFamily="2" charset="0"/>
              </a:rPr>
              <a:t>(</a:t>
            </a:r>
            <a:r>
              <a:rPr lang="en-US" sz="2400" b="1" dirty="0" smtClean="0">
                <a:solidFill>
                  <a:srgbClr val="003399"/>
                </a:solidFill>
                <a:latin typeface="Khmer OS Battambang" panose="02000500000000020004" pitchFamily="2" charset="0"/>
                <a:ea typeface="+mj-ea"/>
                <a:cs typeface="Khmer OS Battambang" panose="02000500000000020004" pitchFamily="2" charset="0"/>
              </a:rPr>
              <a:t>Java Virtual Machine</a:t>
            </a:r>
            <a:r>
              <a:rPr lang="km-KH" sz="2400" b="1" dirty="0" smtClean="0">
                <a:solidFill>
                  <a:srgbClr val="003399"/>
                </a:solidFill>
                <a:latin typeface="Khmer OS Battambang" panose="02000500000000020004" pitchFamily="2" charset="0"/>
                <a:ea typeface="+mj-ea"/>
                <a:cs typeface="Khmer OS Battambang" panose="02000500000000020004" pitchFamily="2" charset="0"/>
              </a:rPr>
              <a:t>)</a:t>
            </a:r>
          </a:p>
          <a:p>
            <a:pPr marL="0" indent="0">
              <a:buNone/>
            </a:pPr>
            <a:endParaRPr lang="en-US" sz="24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JVM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ជា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Abstract </a:t>
            </a:r>
            <a:r>
              <a:rPr lang="en-US" sz="225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computing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machine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​​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វាផ្តល់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Runtime Environment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ដែល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bytecode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អាចដំនើរការ។​ </a:t>
            </a:r>
            <a:endParaRPr lang="en-US" sz="225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JVM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គឺជា</a:t>
            </a:r>
            <a:r>
              <a:rPr lang="en-US" sz="2250" dirty="0" err="1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CornerStone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របស់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programming Language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</a:p>
          <a:p>
            <a:pPr lvl="1"/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JVM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ប្រើសម្រាប់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execute java application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Java Compiler</a:t>
            </a:r>
            <a:r>
              <a:rPr lang="km-KH" sz="225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(​</a:t>
            </a:r>
            <a:r>
              <a:rPr lang="en-US" sz="225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javac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,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បង្កើតបានជា​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Byte Code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រួចហើយយក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bytecode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ទាំងនោះ ទៅជា​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.class file .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រូចហើយ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JVM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បកប្រែ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bytecode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ទាំងនោះ ដែលអាច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execute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ដោយ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JVM implementation.</a:t>
            </a:r>
          </a:p>
          <a:p>
            <a:pPr lvl="1"/>
            <a:endParaRPr lang="en-US" sz="225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endParaRPr lang="km-KH" sz="225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endParaRPr lang="km-KH" sz="225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endParaRPr lang="en-US" sz="225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endParaRPr lang="en-US" sz="225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endParaRPr lang="en-US" sz="225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9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 smtClean="0">
                <a:solidFill>
                  <a:srgbClr val="552BB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JVM &amp; Java Memory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552BBF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 Memory</a:t>
            </a:r>
          </a:p>
          <a:p>
            <a:pPr marL="0" indent="0">
              <a:buNone/>
            </a:pPr>
            <a:endParaRPr lang="en-US" sz="2400" b="1" dirty="0" smtClean="0">
              <a:solidFill>
                <a:srgbClr val="552BBF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The java memory model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ផ្តល់លក្ខណ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ពិសេស ពីរបៀបដែល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JVM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ធ្វើការជាមួយ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Computer memory(RAM). 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 ជា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process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បង្កើតតំបន់ផ្ទុក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New Object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 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remove unused object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ដើមី្បទទួលបានតំបន់ទំនេរ សម្រាប់ផ្ទុក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New Object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នោះ។ </a:t>
            </a:r>
            <a:endParaRPr lang="en-US" sz="225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​​​    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Memory </a:t>
            </a:r>
            <a:r>
              <a:rPr lang="km-KH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មាន​២ ប្រភេទ</a:t>
            </a:r>
          </a:p>
          <a:p>
            <a:pPr marL="0" indent="0">
              <a:buNone/>
            </a:pPr>
            <a:r>
              <a:rPr lang="km-KH" sz="225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-Stack (Static Allocating) </a:t>
            </a:r>
          </a:p>
          <a:p>
            <a:pPr marL="0" indent="0">
              <a:buNone/>
            </a:pPr>
            <a:r>
              <a:rPr lang="en-US" sz="225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225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-Heap  (Dynamic Allocating)</a:t>
            </a:r>
            <a:endParaRPr lang="km-KH" sz="225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endParaRPr lang="en-US" sz="225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240030" lvl="1" indent="0">
              <a:buNone/>
            </a:pP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7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552BBF"/>
                </a:solidFill>
              </a:rPr>
              <a:t>Java Documentation	</a:t>
            </a:r>
            <a:endParaRPr lang="en-US" sz="3000" dirty="0">
              <a:solidFill>
                <a:srgbClr val="552BB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documentation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គឺកម្រងឯកសារដែលទាក់ទិនទៅ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Tool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សម្រាប់អភិវឌ្ឃន៍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application</a:t>
            </a:r>
          </a:p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ដែលមានដូចជា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:Package,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Interface,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 ,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</a:t>
            </a:r>
            <a:r>
              <a:rPr lang="en-US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Method 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ដែលសម្រាប់ប្រើលើមុខងារណាមួយ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5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u="sng" dirty="0"/>
              <a:t/>
            </a:r>
            <a:br>
              <a:rPr lang="en-US" sz="3000" b="1" u="sng" dirty="0"/>
            </a:br>
            <a:r>
              <a:rPr lang="en-US" sz="3000" dirty="0" smtClean="0">
                <a:solidFill>
                  <a:srgbClr val="0070C0"/>
                </a:solidFill>
              </a:rPr>
              <a:t>Java </a:t>
            </a:r>
            <a:r>
              <a:rPr lang="en-US" sz="3000" dirty="0">
                <a:solidFill>
                  <a:srgbClr val="0070C0"/>
                </a:solidFill>
              </a:rPr>
              <a:t>Platform(J2SE, J2EE, J2ME)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>
              <a:solidFill>
                <a:srgbClr val="552BB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ត្រូវបានបែកចែកជា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3 Platform 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ធំៗគឺ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</a:p>
          <a:p>
            <a:pPr lvl="0"/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J2SE (Standard Edition) :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Platform 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ដែលគេប្រើសំរាប់ បង្កើតកម្មវិធី ប្រើនៅលើ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Desktops PCs, servers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និង ឧបករណ៏ដែលស្រដៀង។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</a:p>
          <a:p>
            <a:pPr lvl="0"/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J2EE (Enterprise Edition):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Platform 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ដែលគេប្រើសំរាប់ បង្កើតកម្មវិធីនៅលើ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Web Application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0"/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J2ME (Micro Edition):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Platform 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ដែលគេ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Designed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សំរាប់ពួក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 Embedded Systems 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ឬ​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Small Devices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(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mobile phones, set-top boxes, Blu-ray Disc players, smart cards, printers…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endParaRPr lang="en-US" sz="22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5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7.Java </a:t>
            </a:r>
            <a:r>
              <a:rPr lang="en-US" sz="2800" b="1" dirty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Running </a:t>
            </a:r>
            <a:r>
              <a:rPr lang="en-US" sz="2800" b="1" dirty="0" smtClean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Process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sz="2400" b="1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r>
              <a:rPr lang="en-US" sz="24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ក្នុងភាសា​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នៅពេលដែលយើង​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Compile Source code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មួយនៅក្នុងវានោះ​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Compiler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របស់​ វា​និងធ្វើការបកប្រែ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Text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នៅក្នុង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Source code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នោះទៅជា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byte-codes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(ដែលអាចអោយ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JVM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យល់បាន) ហើយបន្ទាប់មកទើបវាអាច ធ្វើការ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executed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ឬ​​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run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បាន។នៅពេលដែល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executed 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ឬ​​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run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នោះវាធ្វើការ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displays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លទ្ធផល​នៅក្នុង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text window</a:t>
            </a:r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មួយដែលហៅថា </a:t>
            </a:r>
            <a:r>
              <a:rPr lang="en-US" sz="2400" i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console</a:t>
            </a:r>
            <a:r>
              <a:rPr lang="km-KH" sz="2400" i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។</a:t>
            </a: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3" y="3927173"/>
            <a:ext cx="10767451" cy="197294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15775" y="127000"/>
            <a:ext cx="10994127" cy="1014664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7.Java </a:t>
            </a:r>
            <a:r>
              <a:rPr lang="en-US" sz="2800" b="1" dirty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Running </a:t>
            </a:r>
            <a:r>
              <a:rPr lang="en-US" sz="2800" b="1" dirty="0" smtClean="0">
                <a:solidFill>
                  <a:srgbClr val="0070C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Process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7" y="1520006"/>
            <a:ext cx="10251177" cy="214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9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03912" y="487996"/>
            <a:ext cx="14847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ក្រុមទី ១</a:t>
            </a:r>
            <a:endParaRPr lang="en-US" sz="3000" dirty="0"/>
          </a:p>
        </p:txBody>
      </p:sp>
      <p:sp>
        <p:nvSpPr>
          <p:cNvPr id="16" name="Title 5"/>
          <p:cNvSpPr txBox="1">
            <a:spLocks/>
          </p:cNvSpPr>
          <p:nvPr/>
        </p:nvSpPr>
        <p:spPr bwMode="auto">
          <a:xfrm>
            <a:off x="606393" y="280996"/>
            <a:ext cx="8245595" cy="76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8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Eclipse installation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3"/>
          </p:nvPr>
        </p:nvSpPr>
        <p:spPr>
          <a:xfrm>
            <a:off x="606393" y="1771048"/>
            <a:ext cx="11020927" cy="4312251"/>
          </a:xfrm>
        </p:spPr>
        <p:txBody>
          <a:bodyPr>
            <a:normAutofit fontScale="92500" lnSpcReduction="10000"/>
          </a:bodyPr>
          <a:lstStyle/>
          <a:p>
            <a:pPr marL="204788" indent="-204788"/>
            <a:r>
              <a:rPr lang="km-KH" sz="2400" dirty="0">
                <a:latin typeface="Khmer OS Battambang" pitchFamily="2" charset="0"/>
                <a:cs typeface="Khmer OS Battambang" pitchFamily="2" charset="0"/>
              </a:rPr>
              <a:t>ជំហ៊ាននៃការ </a:t>
            </a:r>
            <a:r>
              <a:rPr lang="en-US" sz="2400" dirty="0">
                <a:latin typeface="Khmer OS Battambang" pitchFamily="2" charset="0"/>
                <a:cs typeface="Khmer OS Battambang" pitchFamily="2" charset="0"/>
              </a:rPr>
              <a:t>install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Install Java Development Kit (JDK)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  <a:hlinkClick r:id="rId2"/>
              </a:rPr>
              <a:t>www.java.com/en/download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Download eclipse 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www.eclipse.org/downloads/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Unzip </a:t>
            </a:r>
          </a:p>
          <a:p>
            <a:pPr lvl="1"/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Unzip Eclipse IDE to drive C or other path </a:t>
            </a:r>
          </a:p>
          <a:p>
            <a:pPr lvl="1"/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Open folder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ដែលបាន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Unzip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ខាងលើ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lvl="1"/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Run or double click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លើ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eclipse.exe</a:t>
            </a:r>
          </a:p>
          <a:p>
            <a:pPr marL="240030" lvl="1" indent="0">
              <a:buNone/>
            </a:pPr>
            <a:endParaRPr lang="en-US" sz="205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31692" t="39861" r="48738" b="57259"/>
          <a:stretch/>
        </p:blipFill>
        <p:spPr>
          <a:xfrm>
            <a:off x="1414928" y="3670410"/>
            <a:ext cx="6206491" cy="5135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30503" t="38125" r="56523" b="58029"/>
          <a:stretch/>
        </p:blipFill>
        <p:spPr>
          <a:xfrm>
            <a:off x="1414928" y="2574362"/>
            <a:ext cx="4389124" cy="73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itle 5"/>
          <p:cNvSpPr txBox="1">
            <a:spLocks/>
          </p:cNvSpPr>
          <p:nvPr/>
        </p:nvSpPr>
        <p:spPr bwMode="auto">
          <a:xfrm>
            <a:off x="493462" y="380841"/>
            <a:ext cx="8245595" cy="760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8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Eclipse installation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33588" t="30546" r="33487" b="30537"/>
          <a:stretch/>
        </p:blipFill>
        <p:spPr bwMode="auto">
          <a:xfrm>
            <a:off x="2019384" y="2080260"/>
            <a:ext cx="7581816" cy="3347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38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47662" y="412175"/>
            <a:ext cx="8245595" cy="924256"/>
          </a:xfrm>
        </p:spPr>
        <p:txBody>
          <a:bodyPr>
            <a:noAutofit/>
          </a:bodyPr>
          <a:lstStyle/>
          <a:p>
            <a:pPr lvl="0"/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3000" b="1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Java Application </a:t>
            </a:r>
            <a:r>
              <a:rPr lang="en-US" dirty="0"/>
              <a:t/>
            </a:r>
            <a:br>
              <a:rPr lang="en-US" dirty="0"/>
            </a:b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6393" y="1771049"/>
            <a:ext cx="7552869" cy="733000"/>
          </a:xfrm>
        </p:spPr>
        <p:txBody>
          <a:bodyPr>
            <a:normAutofit/>
          </a:bodyPr>
          <a:lstStyle/>
          <a:p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ជ្រើសទីតាំង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workspace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សម្រាប់ រក្សាទុក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project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l="25383" t="24515" r="29531" b="39097"/>
          <a:stretch/>
        </p:blipFill>
        <p:spPr bwMode="auto">
          <a:xfrm>
            <a:off x="2146932" y="2504049"/>
            <a:ext cx="7461302" cy="3263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38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350351" y="425318"/>
            <a:ext cx="7295153" cy="616676"/>
          </a:xfrm>
        </p:spPr>
        <p:txBody>
          <a:bodyPr>
            <a:noAutofit/>
          </a:bodyPr>
          <a:lstStyle/>
          <a:p>
            <a:r>
              <a:rPr lang="km-KH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ថ្នាក់ </a:t>
            </a:r>
            <a:r>
              <a:rPr lang="km-KH" sz="30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កំពង់សោម</a:t>
            </a:r>
            <a:endParaRPr lang="en-US" sz="11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03912" y="487996"/>
            <a:ext cx="14847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ក្រុមទី </a:t>
            </a:r>
            <a:r>
              <a:rPr lang="km-KH" sz="3000" b="1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១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1952365" y="2379587"/>
            <a:ext cx="83731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m-KH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ប្រធានបទ៖</a:t>
            </a:r>
            <a:r>
              <a:rPr lang="en-US" sz="30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30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Khmer OS Muol Light" pitchFamily="2" charset="0"/>
                <a:cs typeface="Khmer OS Muol Light" pitchFamily="2" charset="0"/>
              </a:rPr>
              <a:t>Basic Java</a:t>
            </a:r>
            <a:endParaRPr lang="km-KH" sz="3000" b="1" dirty="0"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2169353" y="3560675"/>
            <a:ext cx="109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m-KH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សមាជិក</a:t>
            </a:r>
            <a:endParaRPr lang="en-US" b="1" dirty="0">
              <a:latin typeface="Khmer OS Battambang" panose="02000500000000020004" pitchFamily="2" charset="0"/>
              <a:ea typeface="Microsoft YaHei UI" panose="020B0503020204020204" pitchFamily="34" charset="-122"/>
              <a:cs typeface="Khmer OS Battambang" panose="02000500000000020004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6174" y="4095432"/>
            <a:ext cx="3163505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 smtClean="0">
                <a:latin typeface="Khmer OS Battambang" pitchFamily="2" charset="0"/>
                <a:cs typeface="Khmer OS Battambang" pitchFamily="2" charset="0"/>
              </a:rPr>
              <a:t>លោក ឆេន រីណា</a:t>
            </a:r>
            <a:endParaRPr lang="ca-ES" sz="1650" dirty="0" smtClean="0">
              <a:latin typeface="Khmer OS Battambang" pitchFamily="2" charset="0"/>
              <a:cs typeface="Khmer OS Battambang" pitchFamily="2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 smtClean="0">
                <a:latin typeface="Khmer OS Battambang" pitchFamily="2" charset="0"/>
                <a:cs typeface="Khmer OS Battambang" pitchFamily="2" charset="0"/>
              </a:rPr>
              <a:t>លោក ស៊ឹង សារ៉ាវីត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 smtClean="0">
                <a:latin typeface="Khmer OS Battambang" pitchFamily="2" charset="0"/>
                <a:cs typeface="Khmer OS Battambang" pitchFamily="2" charset="0"/>
              </a:rPr>
              <a:t>លោក ឆៃ សំភាស់</a:t>
            </a: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 smtClean="0">
                <a:latin typeface="Khmer OS Battambang" pitchFamily="2" charset="0"/>
                <a:cs typeface="Khmer OS Battambang" pitchFamily="2" charset="0"/>
              </a:rPr>
              <a:t>លោក ស៊ីម ហ្វិកគ្រី</a:t>
            </a:r>
            <a:endParaRPr lang="km-KH" sz="1650" dirty="0">
              <a:latin typeface="Khmer OS Battambang" pitchFamily="2" charset="0"/>
              <a:cs typeface="Khmer OS Battambang" pitchFamily="2" charset="0"/>
            </a:endParaRPr>
          </a:p>
          <a:p>
            <a:pPr marL="257175" indent="-257175">
              <a:lnSpc>
                <a:spcPct val="150000"/>
              </a:lnSpc>
              <a:buFont typeface="+mj-lt"/>
              <a:buAutoNum type="arabicPeriod"/>
            </a:pPr>
            <a:r>
              <a:rPr lang="km-KH" sz="1650" dirty="0" smtClean="0">
                <a:latin typeface="Khmer OS Battambang" pitchFamily="2" charset="0"/>
                <a:cs typeface="Khmer OS Battambang" pitchFamily="2" charset="0"/>
              </a:rPr>
              <a:t>លោក វ៉យ រតនា</a:t>
            </a:r>
            <a:endParaRPr lang="en-US" sz="1650" dirty="0" smtClean="0">
              <a:latin typeface="Khmer OS Battambang" pitchFamily="2" charset="0"/>
              <a:cs typeface="Khmer OS Battambang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m-KH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បង្កើត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project</a:t>
            </a:r>
          </a:p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File -&gt; new -&gt; other </a:t>
            </a:r>
          </a:p>
          <a:p>
            <a:pPr marL="0" indent="0">
              <a:buNone/>
            </a:pP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-195" r="63899" b="44930"/>
          <a:stretch/>
        </p:blipFill>
        <p:spPr bwMode="auto">
          <a:xfrm>
            <a:off x="3446328" y="1711366"/>
            <a:ext cx="5599932" cy="48202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5"/>
          <p:cNvSpPr txBox="1">
            <a:spLocks/>
          </p:cNvSpPr>
          <p:nvPr/>
        </p:nvSpPr>
        <p:spPr bwMode="auto">
          <a:xfrm>
            <a:off x="502406" y="441564"/>
            <a:ext cx="8245595" cy="924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</a:t>
            </a:r>
            <a:r>
              <a:rPr lang="km-KH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30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Java Application </a:t>
            </a:r>
            <a:r>
              <a:rPr lang="en-US"/>
              <a:t/>
            </a:r>
            <a:br>
              <a:rPr lang="en-US"/>
            </a:br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49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Click java -&gt; java project -&gt;click next</a:t>
            </a:r>
          </a:p>
          <a:p>
            <a:pPr marL="0" indent="0">
              <a:buNone/>
            </a:pP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02406" y="441564"/>
            <a:ext cx="8245595" cy="924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</a:t>
            </a:r>
            <a:r>
              <a:rPr lang="km-KH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30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Java Application </a:t>
            </a:r>
            <a:r>
              <a:rPr lang="en-US"/>
              <a:t/>
            </a:r>
            <a:br>
              <a:rPr lang="en-US"/>
            </a:br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29762" t="8366" r="33049" b="27611"/>
          <a:stretch/>
        </p:blipFill>
        <p:spPr bwMode="auto">
          <a:xfrm>
            <a:off x="2819936" y="2158145"/>
            <a:ext cx="3409462" cy="4330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l="29652" t="8171" r="33048" b="27808"/>
          <a:stretch/>
        </p:blipFill>
        <p:spPr bwMode="auto">
          <a:xfrm>
            <a:off x="6882104" y="2149100"/>
            <a:ext cx="3417890" cy="4339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826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Field project name: enter project name</a:t>
            </a:r>
          </a:p>
          <a:p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JRE :Choose radio button use execution environment JRE : select j2SE-1.5</a:t>
            </a:r>
          </a:p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-&gt; Click finish </a:t>
            </a:r>
          </a:p>
          <a:p>
            <a:pPr marL="0" indent="0">
              <a:buNone/>
            </a:pP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02406" y="441564"/>
            <a:ext cx="8245595" cy="924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</a:t>
            </a:r>
            <a:r>
              <a:rPr lang="km-KH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30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Java Application </a:t>
            </a:r>
            <a:r>
              <a:rPr lang="en-US"/>
              <a:t/>
            </a:r>
            <a:br>
              <a:rPr lang="en-US"/>
            </a:br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28556" t="1557" r="33487" b="6014"/>
          <a:stretch/>
        </p:blipFill>
        <p:spPr bwMode="auto">
          <a:xfrm>
            <a:off x="4037427" y="2708272"/>
            <a:ext cx="2963594" cy="4149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6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02406" y="441564"/>
            <a:ext cx="8245595" cy="924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</a:t>
            </a:r>
            <a:r>
              <a:rPr lang="km-KH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30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Java Application </a:t>
            </a:r>
            <a:r>
              <a:rPr lang="en-US"/>
              <a:t/>
            </a:r>
            <a:br>
              <a:rPr lang="en-US"/>
            </a:br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3"/>
          </p:nvPr>
        </p:nvPicPr>
        <p:blipFill rotWithShape="1">
          <a:blip r:embed="rId2"/>
          <a:srcRect r="75053" b="68092"/>
          <a:stretch/>
        </p:blipFill>
        <p:spPr bwMode="auto">
          <a:xfrm>
            <a:off x="2800259" y="1584812"/>
            <a:ext cx="6383840" cy="45906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333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94516" y="2022459"/>
            <a:ext cx="6722875" cy="3715352"/>
          </a:xfrm>
        </p:spPr>
        <p:txBody>
          <a:bodyPr>
            <a:normAutofit/>
          </a:bodyPr>
          <a:lstStyle/>
          <a:p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នៅក្នុង​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project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គឺមាន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sub packages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ចំនូនពីរ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</a:p>
          <a:p>
            <a:pPr marL="240030" lvl="1" indent="0">
              <a:buNone/>
            </a:pPr>
            <a:r>
              <a:rPr lang="en-US" sz="205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205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src</a:t>
            </a:r>
            <a:r>
              <a:rPr lang="en-US" sz="205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: </a:t>
            </a:r>
            <a:r>
              <a:rPr lang="km-KH" sz="205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 ផ្ទុះ រាល់ </a:t>
            </a:r>
            <a:r>
              <a:rPr lang="en-US" sz="205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classes </a:t>
            </a:r>
          </a:p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JRE System Library: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ផ្ទុះ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libraries .jar</a:t>
            </a:r>
          </a:p>
          <a:p>
            <a:pPr marL="0" indent="0">
              <a:buNone/>
            </a:pP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02406" y="441564"/>
            <a:ext cx="8245595" cy="924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</a:t>
            </a:r>
            <a:r>
              <a:rPr lang="km-KH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30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Java Application </a:t>
            </a:r>
            <a:r>
              <a:rPr lang="en-US"/>
              <a:t/>
            </a:r>
            <a:br>
              <a:rPr lang="en-US"/>
            </a:br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3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Sample demo</a:t>
            </a:r>
          </a:p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បង្កើត​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ឈ្មោះ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Baby </a:t>
            </a:r>
          </a:p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	Right click on </a:t>
            </a:r>
            <a:r>
              <a:rPr lang="en-US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src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-&gt; new -&gt; class</a:t>
            </a:r>
          </a:p>
          <a:p>
            <a:pPr marL="0" indent="0">
              <a:buNone/>
            </a:pP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02406" y="441564"/>
            <a:ext cx="8245595" cy="924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</a:t>
            </a:r>
            <a:r>
              <a:rPr lang="km-KH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30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Java Application </a:t>
            </a:r>
            <a:r>
              <a:rPr lang="en-US"/>
              <a:t/>
            </a:r>
            <a:br>
              <a:rPr lang="en-US"/>
            </a:br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4376" t="15370" r="55694" b="34236"/>
          <a:stretch/>
        </p:blipFill>
        <p:spPr bwMode="auto">
          <a:xfrm>
            <a:off x="5744173" y="1832543"/>
            <a:ext cx="6208676" cy="44063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02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Source folder : default (</a:t>
            </a:r>
            <a:r>
              <a:rPr lang="en-US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projectname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/</a:t>
            </a:r>
            <a:r>
              <a:rPr lang="en-US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src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</a:p>
          <a:p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Package 	: </a:t>
            </a:r>
            <a:r>
              <a:rPr lang="en-US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projectname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Name		: enter class name</a:t>
            </a:r>
            <a:b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modifier		: choose public </a:t>
            </a:r>
          </a:p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Click finish </a:t>
            </a:r>
          </a:p>
          <a:p>
            <a:pPr marL="0" indent="0">
              <a:buNone/>
            </a:pP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02406" y="441564"/>
            <a:ext cx="8245595" cy="924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</a:t>
            </a:r>
            <a:r>
              <a:rPr lang="km-KH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30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Java Application </a:t>
            </a:r>
            <a:r>
              <a:rPr lang="en-US"/>
              <a:t/>
            </a:r>
            <a:br>
              <a:rPr lang="en-US"/>
            </a:br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06" b="33029"/>
          <a:stretch/>
        </p:blipFill>
        <p:spPr>
          <a:xfrm>
            <a:off x="5950633" y="1700446"/>
            <a:ext cx="6119445" cy="48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នៅក្នុង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file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​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មួយ នៅក្នុង ​​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programing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គឺមាន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:</a:t>
            </a:r>
          </a:p>
          <a:p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Keyword package: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​​ គឺប្រើសម្រាប់ ត្រួតពិនិត្យ​ ស្វែងរក ហើយនិងការប្រើប្រាស់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classes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ដែលនៅក្នុង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package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នោះ។ 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import :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សម្រាប់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import libraries </a:t>
            </a:r>
          </a:p>
          <a:p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keyword class : 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ប្រើសម្រាប់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declare class </a:t>
            </a:r>
          </a:p>
          <a:p>
            <a:pPr marL="0" indent="0">
              <a:buNone/>
            </a:pP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02406" y="441564"/>
            <a:ext cx="8245595" cy="924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</a:t>
            </a:r>
            <a:r>
              <a:rPr lang="km-KH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30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Java Application </a:t>
            </a:r>
            <a:r>
              <a:rPr lang="en-US"/>
              <a:t/>
            </a:r>
            <a:br>
              <a:rPr lang="en-US"/>
            </a:br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04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Java programing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នៅពេល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runtime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នោះ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system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នឹង​ ចាប់ផ្តើម ដំណើរការ​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method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មួយ មុនដំបូងគេ គឺ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main() method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។</a:t>
            </a:r>
            <a:endParaRPr lang="en-US" sz="22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502406" y="441564"/>
            <a:ext cx="8245595" cy="924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9</a:t>
            </a:r>
            <a:r>
              <a:rPr lang="km-KH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</a:t>
            </a:r>
            <a:r>
              <a:rPr lang="en-US" sz="3000" b="1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r>
              <a:rPr lang="en-US" sz="3000" b="1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Java Application </a:t>
            </a:r>
            <a:r>
              <a:rPr lang="en-US"/>
              <a:t/>
            </a:r>
            <a:br>
              <a:rPr lang="en-US"/>
            </a:br>
            <a: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18271" t="9728" r="20468" b="17303"/>
          <a:stretch/>
        </p:blipFill>
        <p:spPr bwMode="auto">
          <a:xfrm>
            <a:off x="3931015" y="2117724"/>
            <a:ext cx="5728263" cy="4740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3586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០.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Variable Declaration 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04788" indent="-204788"/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Variable 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ជា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container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 មួយដែលផ្ទុក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Values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បាន ដើម្បីប្រើប្រាស់ក្នុងកម្មវិធីរបស់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Java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។​ ​ដើម្បីប្រើប្រាស់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variable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បាន យើងត្រូវប្រកាសវាសិន។</a:t>
            </a:r>
          </a:p>
          <a:p>
            <a:pPr marL="444818" lvl="1" indent="-204788"/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Rules 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សម្រាប់ប្រកាស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 variable </a:t>
            </a:r>
            <a:r>
              <a:rPr lang="km-KH" sz="2050" dirty="0">
                <a:latin typeface="Khmer OS Battambang" pitchFamily="2" charset="0"/>
                <a:cs typeface="Khmer OS Battambang" pitchFamily="2" charset="0"/>
              </a:rPr>
              <a:t>ក្នុង</a:t>
            </a:r>
            <a:r>
              <a:rPr lang="en-US" sz="2050" dirty="0">
                <a:latin typeface="Khmer OS Battambang" pitchFamily="2" charset="0"/>
                <a:cs typeface="Khmer OS Battambang" pitchFamily="2" charset="0"/>
              </a:rPr>
              <a:t>Java</a:t>
            </a:r>
          </a:p>
          <a:p>
            <a:pPr marL="444818" lvl="1" indent="-204788"/>
            <a:r>
              <a:rPr lang="km-KH" sz="2050" dirty="0" smtClean="0">
                <a:latin typeface="Khmer OS Battambang" pitchFamily="2" charset="0"/>
                <a:cs typeface="Khmer OS Battambang" pitchFamily="2" charset="0"/>
              </a:rPr>
              <a:t>ពេលប្រកាស​ </a:t>
            </a:r>
            <a:r>
              <a:rPr lang="en-US" sz="2050" dirty="0" smtClean="0">
                <a:latin typeface="Khmer OS Battambang" pitchFamily="2" charset="0"/>
                <a:cs typeface="Khmer OS Battambang" pitchFamily="2" charset="0"/>
              </a:rPr>
              <a:t>variable</a:t>
            </a:r>
            <a:r>
              <a:rPr lang="km-KH" sz="2050" dirty="0" smtClean="0">
                <a:latin typeface="Khmer OS Battambang" pitchFamily="2" charset="0"/>
                <a:cs typeface="Khmer OS Battambang" pitchFamily="2" charset="0"/>
              </a:rPr>
              <a:t>មួយ យើងត្រូវតែកំណត់ </a:t>
            </a:r>
            <a:r>
              <a:rPr lang="en-US" sz="2050" dirty="0" smtClean="0">
                <a:latin typeface="Khmer OS Battambang" pitchFamily="2" charset="0"/>
                <a:cs typeface="Khmer OS Battambang" pitchFamily="2" charset="0"/>
              </a:rPr>
              <a:t>data type</a:t>
            </a:r>
            <a:r>
              <a:rPr lang="km-KH" sz="2050" dirty="0" smtClean="0">
                <a:latin typeface="Khmer OS Battambang" pitchFamily="2" charset="0"/>
                <a:cs typeface="Khmer OS Battambang" pitchFamily="2" charset="0"/>
              </a:rPr>
              <a:t> អោយវា</a:t>
            </a:r>
          </a:p>
          <a:p>
            <a:pPr marL="444818" lvl="1" indent="-204788"/>
            <a:r>
              <a:rPr lang="km-KH" sz="2050" dirty="0" smtClean="0">
                <a:latin typeface="Khmer OS Battambang" pitchFamily="2" charset="0"/>
                <a:cs typeface="Khmer OS Battambang" pitchFamily="2" charset="0"/>
              </a:rPr>
              <a:t>ឈ្មោះ </a:t>
            </a:r>
            <a:r>
              <a:rPr lang="en-US" sz="2050" dirty="0" smtClean="0">
                <a:latin typeface="Khmer OS Battambang" pitchFamily="2" charset="0"/>
                <a:cs typeface="Khmer OS Battambang" pitchFamily="2" charset="0"/>
              </a:rPr>
              <a:t>Variable </a:t>
            </a:r>
            <a:r>
              <a:rPr lang="km-KH" sz="2050" dirty="0" smtClean="0">
                <a:latin typeface="Khmer OS Battambang" pitchFamily="2" charset="0"/>
                <a:cs typeface="Khmer OS Battambang" pitchFamily="2" charset="0"/>
              </a:rPr>
              <a:t>មិនអាចជាន់ </a:t>
            </a:r>
            <a:r>
              <a:rPr lang="en-US" sz="2050" dirty="0" smtClean="0">
                <a:latin typeface="Khmer OS Battambang" pitchFamily="2" charset="0"/>
                <a:cs typeface="Khmer OS Battambang" pitchFamily="2" charset="0"/>
              </a:rPr>
              <a:t>Keywords </a:t>
            </a:r>
            <a:r>
              <a:rPr lang="km-KH" sz="2050" dirty="0" smtClean="0">
                <a:latin typeface="Khmer OS Battambang" pitchFamily="2" charset="0"/>
                <a:cs typeface="Khmer OS Battambang" pitchFamily="2" charset="0"/>
              </a:rPr>
              <a:t>បានទេ</a:t>
            </a:r>
          </a:p>
          <a:p>
            <a:pPr marL="444818" lvl="1" indent="-204788"/>
            <a:r>
              <a:rPr lang="km-KH" sz="2050" dirty="0">
                <a:latin typeface="Khmer OS Battambang" pitchFamily="2" charset="0"/>
                <a:cs typeface="Khmer OS Battambang" pitchFamily="2" charset="0"/>
              </a:rPr>
              <a:t>ឈ្មោះ </a:t>
            </a:r>
            <a:r>
              <a:rPr lang="en-US" sz="2050" dirty="0" smtClean="0">
                <a:latin typeface="Khmer OS Battambang" pitchFamily="2" charset="0"/>
                <a:cs typeface="Khmer OS Battambang" pitchFamily="2" charset="0"/>
              </a:rPr>
              <a:t>Variable</a:t>
            </a:r>
            <a:r>
              <a:rPr lang="km-KH" sz="2050" dirty="0" smtClean="0">
                <a:latin typeface="Khmer OS Battambang" pitchFamily="2" charset="0"/>
                <a:cs typeface="Khmer OS Battambang" pitchFamily="2" charset="0"/>
              </a:rPr>
              <a:t> អាចមានប្រវែងវែង</a:t>
            </a:r>
          </a:p>
          <a:p>
            <a:pPr marL="444818" lvl="1" indent="-204788"/>
            <a:r>
              <a:rPr lang="km-KH" sz="2050" dirty="0" smtClean="0">
                <a:latin typeface="Khmer OS Battambang" pitchFamily="2" charset="0"/>
                <a:cs typeface="Khmer OS Battambang" pitchFamily="2" charset="0"/>
              </a:rPr>
              <a:t>ក្រៅពី </a:t>
            </a:r>
            <a:r>
              <a:rPr lang="en-US" sz="2050" dirty="0">
                <a:latin typeface="Khmer OS Battambang" pitchFamily="2" charset="0"/>
                <a:cs typeface="Khmer OS Battambang" pitchFamily="2" charset="0"/>
              </a:rPr>
              <a:t>0-9, A-Z, a-z, _, $ </a:t>
            </a:r>
            <a:r>
              <a:rPr lang="km-KH" sz="2050" dirty="0">
                <a:latin typeface="Khmer OS Battambang" pitchFamily="2" charset="0"/>
                <a:cs typeface="Khmer OS Battambang" pitchFamily="2" charset="0"/>
              </a:rPr>
              <a:t>ក៏អាចប្រើ</a:t>
            </a:r>
            <a:r>
              <a:rPr lang="km-KH" sz="2050" dirty="0" smtClean="0">
                <a:latin typeface="Khmer OS Battambang" pitchFamily="2" charset="0"/>
                <a:cs typeface="Khmer OS Battambang" pitchFamily="2" charset="0"/>
              </a:rPr>
              <a:t>ក្នុងឈ្មោះ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Variable</a:t>
            </a:r>
            <a:r>
              <a:rPr lang="km-KH" sz="2050" dirty="0">
                <a:latin typeface="Khmer OS Battambang" pitchFamily="2" charset="0"/>
                <a:cs typeface="Khmer OS Battambang" pitchFamily="2" charset="0"/>
              </a:rPr>
              <a:t>ដែរ</a:t>
            </a:r>
          </a:p>
          <a:p>
            <a:pPr marL="444818" lvl="1" indent="-204788"/>
            <a:r>
              <a:rPr lang="km-KH" sz="2000" dirty="0">
                <a:latin typeface="Khmer OS Battambang" pitchFamily="2" charset="0"/>
                <a:cs typeface="Khmer OS Battambang" pitchFamily="2" charset="0"/>
              </a:rPr>
              <a:t>ឈ្មោះ 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Variable</a:t>
            </a:r>
            <a:r>
              <a:rPr lang="km-KH" sz="2000" dirty="0" smtClean="0">
                <a:latin typeface="Khmer OS Battambang" pitchFamily="2" charset="0"/>
                <a:cs typeface="Khmer OS Battambang" pitchFamily="2" charset="0"/>
              </a:rPr>
              <a:t> មិនត្រូវចាប់ផ្តើមដោយពាក្យលេខ ឫ 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special characters</a:t>
            </a:r>
          </a:p>
          <a:p>
            <a:pPr marL="444818" lvl="1" indent="-204788"/>
            <a:r>
              <a:rPr lang="km-KH" sz="2000" dirty="0">
                <a:latin typeface="Khmer OS Battambang" pitchFamily="2" charset="0"/>
                <a:cs typeface="Khmer OS Battambang" pitchFamily="2" charset="0"/>
              </a:rPr>
              <a:t>ឈ្មោះ </a:t>
            </a:r>
            <a:r>
              <a:rPr lang="en-US" sz="2000" dirty="0" smtClean="0">
                <a:latin typeface="Khmer OS Battambang" pitchFamily="2" charset="0"/>
                <a:cs typeface="Khmer OS Battambang" pitchFamily="2" charset="0"/>
              </a:rPr>
              <a:t>Variable </a:t>
            </a:r>
            <a:r>
              <a:rPr lang="km-KH" sz="2000" dirty="0" smtClean="0">
                <a:latin typeface="Khmer OS Battambang" pitchFamily="2" charset="0"/>
                <a:cs typeface="Khmer OS Battambang" pitchFamily="2" charset="0"/>
              </a:rPr>
              <a:t>គួរតែមានន័យគ្រប់គ្រាន់</a:t>
            </a:r>
            <a:endParaRPr lang="en-US" sz="2000" dirty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0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47662" y="324920"/>
            <a:ext cx="8245595" cy="760998"/>
          </a:xfrm>
        </p:spPr>
        <p:txBody>
          <a:bodyPr>
            <a:normAutofit/>
          </a:bodyPr>
          <a:lstStyle/>
          <a:p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មាតិកា</a:t>
            </a:r>
            <a:endParaRPr lang="en-US" sz="30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93462" y="1509486"/>
            <a:ext cx="9487300" cy="4683533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Java History</a:t>
            </a:r>
            <a:endParaRPr lang="ca-ES" sz="2400" dirty="0">
              <a:latin typeface="Khmer OS Battambang" pitchFamily="2" charset="0"/>
              <a:cs typeface="Khmer OS Battambang" pitchFamily="2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Java Characteristic	</a:t>
            </a:r>
            <a:endParaRPr lang="en-US" sz="2400" dirty="0">
              <a:latin typeface="Khmer OS Battambang" pitchFamily="2" charset="0"/>
              <a:cs typeface="Khmer OS Battambang" pitchFamily="2" charset="0"/>
            </a:endParaRPr>
          </a:p>
          <a:p>
            <a:pPr marL="457200" indent="-457200">
              <a:buAutoNum type="arabicPeriod"/>
            </a:pPr>
            <a:r>
              <a:rPr lang="ca-ES" sz="2400" dirty="0" smtClean="0">
                <a:latin typeface="Khmer OS Battambang" pitchFamily="2" charset="0"/>
                <a:cs typeface="Khmer OS Battambang" pitchFamily="2" charset="0"/>
              </a:rPr>
              <a:t>JDK &amp; JRE</a:t>
            </a:r>
            <a:endParaRPr lang="ca-ES" sz="2400" dirty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r>
              <a:rPr lang="ca-ES" sz="2400" dirty="0" smtClean="0">
                <a:latin typeface="Khmer OS Battambang" pitchFamily="2" charset="0"/>
                <a:cs typeface="Khmer OS Battambang" pitchFamily="2" charset="0"/>
              </a:rPr>
              <a:t>4.   JVM &amp; Java memory</a:t>
            </a:r>
            <a:endParaRPr lang="ca-ES" sz="2400" dirty="0">
              <a:latin typeface="Khmer OS Battambang" pitchFamily="2" charset="0"/>
              <a:cs typeface="Khmer OS Battambang" pitchFamily="2" charset="0"/>
            </a:endParaRPr>
          </a:p>
          <a:p>
            <a:pPr marL="457200" indent="-457200">
              <a:buAutoNum type="arabicPeriod" startAt="5"/>
            </a:pP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Java API Document</a:t>
            </a:r>
          </a:p>
          <a:p>
            <a:pPr marL="457200" indent="-457200">
              <a:buAutoNum type="arabicPeriod" startAt="5"/>
            </a:pP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J2SE/J2EE/J2ME</a:t>
            </a:r>
          </a:p>
          <a:p>
            <a:pPr marL="457200" indent="-457200">
              <a:buAutoNum type="arabicPeriod" startAt="5"/>
            </a:pP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Java Running process</a:t>
            </a:r>
          </a:p>
          <a:p>
            <a:pPr marL="457200" indent="-457200">
              <a:buAutoNum type="arabicPeriod" startAt="5"/>
            </a:pP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Eclipse installation</a:t>
            </a:r>
          </a:p>
          <a:p>
            <a:pPr marL="0" indent="0">
              <a:buNone/>
            </a:pPr>
            <a:endParaRPr lang="en-US" sz="2400" dirty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km-KH" sz="1800" dirty="0">
              <a:solidFill>
                <a:srgbClr val="000000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8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០.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Variable Declaration (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ត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204788" indent="-204788"/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ក្នុង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Java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​ មាន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variable 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ចំនួន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3 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ប្រភេទ៖</a:t>
            </a:r>
          </a:p>
          <a:p>
            <a:pPr marL="444818" lvl="1" indent="-204788"/>
            <a:r>
              <a:rPr lang="en-US" sz="2050" dirty="0" smtClean="0">
                <a:latin typeface="Khmer OS Battambang" pitchFamily="2" charset="0"/>
                <a:cs typeface="Khmer OS Battambang" pitchFamily="2" charset="0"/>
              </a:rPr>
              <a:t>Local Variables</a:t>
            </a:r>
          </a:p>
          <a:p>
            <a:pPr marL="444818" lvl="1" indent="-204788"/>
            <a:r>
              <a:rPr lang="en-US" sz="2050" dirty="0" smtClean="0">
                <a:latin typeface="Khmer OS Battambang" pitchFamily="2" charset="0"/>
                <a:cs typeface="Khmer OS Battambang" pitchFamily="2" charset="0"/>
              </a:rPr>
              <a:t>Instance Variables </a:t>
            </a:r>
          </a:p>
          <a:p>
            <a:pPr marL="444818" lvl="1" indent="-204788"/>
            <a:r>
              <a:rPr lang="en-US" sz="2050" dirty="0" smtClean="0">
                <a:latin typeface="Khmer OS Battambang" pitchFamily="2" charset="0"/>
                <a:cs typeface="Khmer OS Battambang" pitchFamily="2" charset="0"/>
              </a:rPr>
              <a:t>Class/Static variables</a:t>
            </a:r>
            <a:endParaRPr lang="en-US" sz="2050" dirty="0">
              <a:latin typeface="Khmer OS Battambang" pitchFamily="2" charset="0"/>
              <a:cs typeface="Khmer OS Battambang" pitchFamily="2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sz="2050" dirty="0" smtClean="0">
                <a:latin typeface="Khmer OS Battambang" pitchFamily="2" charset="0"/>
                <a:cs typeface="Khmer OS Battambang" pitchFamily="2" charset="0"/>
              </a:rPr>
              <a:t>Local Variables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Local Variables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ត្រូវបានប្រកាសក្នុង </a:t>
            </a:r>
            <a:r>
              <a:rPr lang="en-US" sz="1900" dirty="0">
                <a:latin typeface="Khmer OS Battambang" pitchFamily="2" charset="0"/>
                <a:cs typeface="Khmer OS Battambang" pitchFamily="2" charset="0"/>
              </a:rPr>
              <a:t>m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ethods, constructors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និង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blocks.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Local variables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បានបង្កើតនៅពេលដែល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Method,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constructor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ឫ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block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ដំណើរការ ហើយ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variable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នឹងត្រូវបានបំផ្លាញវិញនៅពេលដែលចាកចេញពី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method, constructor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ឫ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block.</a:t>
            </a:r>
          </a:p>
          <a:p>
            <a:pPr lvl="2">
              <a:buFont typeface="Wingdings" pitchFamily="2" charset="2"/>
              <a:buChar char="§"/>
            </a:pP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យើងមិនអាចប្រើប្រាស់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Access modifiers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បានទេសម្រាប់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local variables.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Local Variables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ពុំមាន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Default value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ទេ ដូច្នេះពេលប្រកាស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Variables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​រួចហើយ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គួរតែ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initial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Values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 មុនពេលប្រើប្រាស់វា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2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០.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Variable Declaration (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ត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sz="2050" dirty="0" smtClean="0">
                <a:latin typeface="Khmer OS Battambang" pitchFamily="2" charset="0"/>
                <a:cs typeface="Khmer OS Battambang" pitchFamily="2" charset="0"/>
              </a:rPr>
              <a:t>Instance Variables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Instance variables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ត្រូវបានប្រកាសនៅក្នុង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Class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ប៉ុន្តែនៅខាងក្រៅ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method, constructor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ឫ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block.</a:t>
            </a:r>
          </a:p>
          <a:p>
            <a:pPr lvl="2">
              <a:buFont typeface="Wingdings" pitchFamily="2" charset="2"/>
              <a:buChar char="§"/>
            </a:pP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នៅពេលដែល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space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មួយត្រូវបាន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allocated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សម្រាប់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Object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មួយនៅក្នុង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heap,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ពេលនោះ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slot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មួយៗត្រូវបានបង្កើតសម្រាប់ដាក់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instance variable values.</a:t>
            </a:r>
            <a:endParaRPr lang="km-KH" sz="1900" dirty="0" smtClean="0">
              <a:latin typeface="Khmer OS Battambang" pitchFamily="2" charset="0"/>
              <a:cs typeface="Khmer OS Battambang" pitchFamily="2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Instance variables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គឺត្រូវបានបង្កើតនៅពេលដែល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Object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មួយត្រូវបានបង្កើតដោយប្រើ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1900" dirty="0" err="1" smtClean="0">
                <a:latin typeface="Khmer OS Battambang" pitchFamily="2" charset="0"/>
                <a:cs typeface="Khmer OS Battambang" pitchFamily="2" charset="0"/>
              </a:rPr>
              <a:t>Keyworkd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‘new’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 ហើយត្រូបបំផ្លាញវិញនៅពេលដែល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object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ត្រូវបានបំផ្លាញ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.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Instance variables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មាន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default values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។ សម្រាប់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numbers default values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គឺ ០,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Booleans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 គឺ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false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, ហើយសម្រាប់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object references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គឺ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null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 ។​​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Values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អាចផ្តល់នៅពេលដែលប្រកាស ​ឫនៅក្នុង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Constructor.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Access modifiers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អាចប្រើប្រាស់បានសម្រាប់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instance variables.</a:t>
            </a:r>
          </a:p>
          <a:p>
            <a:pPr lvl="2">
              <a:buFont typeface="Wingdings" pitchFamily="2" charset="2"/>
              <a:buChar char="§"/>
            </a:pPr>
            <a:endParaRPr lang="en-US" sz="1900" dirty="0" smtClean="0">
              <a:latin typeface="Khmer OS Battambang" pitchFamily="2" charset="0"/>
              <a:cs typeface="Khmer OS Battambang" pitchFamily="2" charset="0"/>
            </a:endParaRPr>
          </a:p>
          <a:p>
            <a:pPr lvl="2">
              <a:buFont typeface="Wingdings" pitchFamily="2" charset="2"/>
              <a:buChar char="§"/>
            </a:pPr>
            <a:endParaRPr lang="en-US" sz="19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០.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Variable Declaration (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ត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sz="2050" dirty="0" smtClean="0">
                <a:latin typeface="Khmer OS Battambang" pitchFamily="2" charset="0"/>
                <a:cs typeface="Khmer OS Battambang" pitchFamily="2" charset="0"/>
              </a:rPr>
              <a:t>Class/static Variables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Class variables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ឫ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static variable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ត្រូវបានប្រកាសដោយប្រើប្រាស់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keyword ‘static’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នៅក្នុង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Class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ប៉ុន្តែនៅខាងក្រៅ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method, constructor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ឫ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 block.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Static variable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អាច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access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បានដោយប្រើឈ្មោះរបស់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Class :  </a:t>
            </a:r>
            <a:r>
              <a:rPr lang="en-US" sz="1900" dirty="0" err="1" smtClean="0">
                <a:latin typeface="Khmer OS Battambang" pitchFamily="2" charset="0"/>
                <a:cs typeface="Khmer OS Battambang" pitchFamily="2" charset="0"/>
              </a:rPr>
              <a:t>ClassName.VariableName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.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>
                <a:latin typeface="Khmer OS Battambang" pitchFamily="2" charset="0"/>
                <a:cs typeface="Khmer OS Battambang" pitchFamily="2" charset="0"/>
              </a:rPr>
              <a:t>Static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variable</a:t>
            </a:r>
            <a:r>
              <a:rPr lang="km-KH" sz="1900" dirty="0">
                <a:latin typeface="Khmer OS Battambang" pitchFamily="2" charset="0"/>
                <a:cs typeface="Khmer OS Battambang" pitchFamily="2" charset="0"/>
              </a:rPr>
              <a:t> គឺត្រូវបានបង្កើតនៅពេលដែល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កម្មវិធីចាប់ផ្តើម ហើយបំផ្លាញវិញនៅពេលដែលកម្មវិធីឈប់ដំណើរការ។</a:t>
            </a:r>
          </a:p>
          <a:p>
            <a:pPr lvl="2">
              <a:buFont typeface="Wingdings" pitchFamily="2" charset="2"/>
              <a:buChar char="§"/>
            </a:pP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Static variables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គឺត្រូវបានគេប្រើភាគច្រើនតែលើ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constants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។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Constants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គឺវា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variables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ដែលប្រកាសដោយប្រើ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public/private, final and static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។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Constant variables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មិនផ្លាស់ប្តូរ</a:t>
            </a:r>
            <a:r>
              <a:rPr lang="en-US" sz="19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Initial value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​ របស់វាទេ។</a:t>
            </a:r>
          </a:p>
          <a:p>
            <a:pPr lvl="2">
              <a:buFont typeface="Wingdings" pitchFamily="2" charset="2"/>
              <a:buChar char="§"/>
            </a:pP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វាមាន </a:t>
            </a:r>
            <a:r>
              <a:rPr lang="en-US" sz="1900" dirty="0">
                <a:latin typeface="Khmer OS Battambang" pitchFamily="2" charset="0"/>
                <a:cs typeface="Khmer OS Battambang" pitchFamily="2" charset="0"/>
              </a:rPr>
              <a:t>default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values</a:t>
            </a:r>
            <a:r>
              <a:rPr lang="km-KH" sz="19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ដូចគ្នានឹង​</a:t>
            </a:r>
            <a:r>
              <a:rPr lang="en-US" sz="1900" dirty="0">
                <a:latin typeface="Khmer OS Battambang" pitchFamily="2" charset="0"/>
                <a:cs typeface="Khmer OS Battambang" pitchFamily="2" charset="0"/>
              </a:rPr>
              <a:t> Instance variables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ដែរ ។ </a:t>
            </a:r>
            <a:r>
              <a:rPr lang="km-KH" sz="1900" dirty="0">
                <a:latin typeface="Khmer OS Battambang" pitchFamily="2" charset="0"/>
                <a:cs typeface="Khmer OS Battambang" pitchFamily="2" charset="0"/>
              </a:rPr>
              <a:t>សម្រាប់ </a:t>
            </a:r>
            <a:r>
              <a:rPr lang="en-US" sz="1900" dirty="0">
                <a:latin typeface="Khmer OS Battambang" pitchFamily="2" charset="0"/>
                <a:cs typeface="Khmer OS Battambang" pitchFamily="2" charset="0"/>
              </a:rPr>
              <a:t>numbers default values </a:t>
            </a:r>
            <a:r>
              <a:rPr lang="km-KH" sz="1900" dirty="0">
                <a:latin typeface="Khmer OS Battambang" pitchFamily="2" charset="0"/>
                <a:cs typeface="Khmer OS Battambang" pitchFamily="2" charset="0"/>
              </a:rPr>
              <a:t>គឺ ០, </a:t>
            </a:r>
            <a:r>
              <a:rPr lang="en-US" sz="1900" dirty="0">
                <a:latin typeface="Khmer OS Battambang" pitchFamily="2" charset="0"/>
                <a:cs typeface="Khmer OS Battambang" pitchFamily="2" charset="0"/>
              </a:rPr>
              <a:t>Booleans</a:t>
            </a:r>
            <a:r>
              <a:rPr lang="km-KH" sz="1900" dirty="0">
                <a:latin typeface="Khmer OS Battambang" pitchFamily="2" charset="0"/>
                <a:cs typeface="Khmer OS Battambang" pitchFamily="2" charset="0"/>
              </a:rPr>
              <a:t> គឺ </a:t>
            </a:r>
            <a:r>
              <a:rPr lang="en-US" sz="1900" dirty="0">
                <a:latin typeface="Khmer OS Battambang" pitchFamily="2" charset="0"/>
                <a:cs typeface="Khmer OS Battambang" pitchFamily="2" charset="0"/>
              </a:rPr>
              <a:t>false</a:t>
            </a:r>
            <a:r>
              <a:rPr lang="km-KH" sz="1900" dirty="0">
                <a:latin typeface="Khmer OS Battambang" pitchFamily="2" charset="0"/>
                <a:cs typeface="Khmer OS Battambang" pitchFamily="2" charset="0"/>
              </a:rPr>
              <a:t>, ហើយសម្រាប់ </a:t>
            </a:r>
            <a:r>
              <a:rPr lang="en-US" sz="1900" dirty="0">
                <a:latin typeface="Khmer OS Battambang" pitchFamily="2" charset="0"/>
                <a:cs typeface="Khmer OS Battambang" pitchFamily="2" charset="0"/>
              </a:rPr>
              <a:t>object references </a:t>
            </a:r>
            <a:r>
              <a:rPr lang="km-KH" sz="1900" dirty="0">
                <a:latin typeface="Khmer OS Battambang" pitchFamily="2" charset="0"/>
                <a:cs typeface="Khmer OS Battambang" pitchFamily="2" charset="0"/>
              </a:rPr>
              <a:t>គឺ </a:t>
            </a:r>
            <a:r>
              <a:rPr lang="en-US" sz="1900" dirty="0">
                <a:latin typeface="Khmer OS Battambang" pitchFamily="2" charset="0"/>
                <a:cs typeface="Khmer OS Battambang" pitchFamily="2" charset="0"/>
              </a:rPr>
              <a:t>null</a:t>
            </a:r>
            <a:r>
              <a:rPr lang="km-KH" sz="1900" dirty="0">
                <a:latin typeface="Khmer OS Battambang" pitchFamily="2" charset="0"/>
                <a:cs typeface="Khmer OS Battambang" pitchFamily="2" charset="0"/>
              </a:rPr>
              <a:t> ។​​ </a:t>
            </a:r>
            <a:r>
              <a:rPr lang="en-US" sz="1900" dirty="0">
                <a:latin typeface="Khmer OS Battambang" pitchFamily="2" charset="0"/>
                <a:cs typeface="Khmer OS Battambang" pitchFamily="2" charset="0"/>
              </a:rPr>
              <a:t>Values </a:t>
            </a:r>
            <a:r>
              <a:rPr lang="km-KH" sz="1900" dirty="0">
                <a:latin typeface="Khmer OS Battambang" pitchFamily="2" charset="0"/>
                <a:cs typeface="Khmer OS Battambang" pitchFamily="2" charset="0"/>
              </a:rPr>
              <a:t>អាចផ្តល់នៅពេលដែលប្រកាស ​ឫនៅក្នុង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Constructor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។ ហើយអាចផ្តល់នៅក្នុង </a:t>
            </a:r>
            <a:r>
              <a:rPr lang="en-US" sz="1900" dirty="0" smtClean="0">
                <a:latin typeface="Khmer OS Battambang" pitchFamily="2" charset="0"/>
                <a:cs typeface="Khmer OS Battambang" pitchFamily="2" charset="0"/>
              </a:rPr>
              <a:t>special static initializer blocks </a:t>
            </a:r>
            <a:r>
              <a:rPr lang="km-KH" sz="1900" dirty="0" smtClean="0">
                <a:latin typeface="Khmer OS Battambang" pitchFamily="2" charset="0"/>
                <a:cs typeface="Khmer OS Battambang" pitchFamily="2" charset="0"/>
              </a:rPr>
              <a:t>។</a:t>
            </a:r>
            <a:endParaRPr lang="en-US" sz="1900" dirty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11.Java Naming rule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​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04788" indent="-204788"/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និយមន័យ</a:t>
            </a:r>
          </a:p>
          <a:p>
            <a:pPr marL="444818" lvl="1" indent="-204788"/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Java naming Convention 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ជា 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rule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 ដែលប្រើដើម្បីកំណត់ឈ្មោះសម្រាប់ 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Class, Package, Variable, method…</a:t>
            </a:r>
            <a:endParaRPr lang="km-KH" sz="2250" dirty="0" smtClean="0">
              <a:latin typeface="Khmer OS Battambang" pitchFamily="2" charset="0"/>
              <a:cs typeface="Khmer OS Battambang" pitchFamily="2" charset="0"/>
            </a:endParaRPr>
          </a:p>
          <a:p>
            <a:pPr marL="204788" indent="-204788"/>
            <a:r>
              <a:rPr lang="km-KH" sz="2550" dirty="0" smtClean="0">
                <a:latin typeface="Khmer OS Battambang" pitchFamily="2" charset="0"/>
                <a:cs typeface="Khmer OS Battambang" pitchFamily="2" charset="0"/>
              </a:rPr>
              <a:t>គុណប្រយោជន៍នៃ </a:t>
            </a:r>
            <a:r>
              <a:rPr lang="en-US" sz="2550" dirty="0" smtClean="0">
                <a:latin typeface="Khmer OS Battambang" pitchFamily="2" charset="0"/>
                <a:cs typeface="Khmer OS Battambang" pitchFamily="2" charset="0"/>
              </a:rPr>
              <a:t>Naming Convention: </a:t>
            </a:r>
            <a:r>
              <a:rPr lang="km-KH" sz="2250" dirty="0">
                <a:latin typeface="Khmer OS Battambang" pitchFamily="2" charset="0"/>
                <a:cs typeface="Khmer OS Battambang" pitchFamily="2" charset="0"/>
              </a:rPr>
              <a:t>ពេលដែលយើងប្រើប្រាស់ការកំណត់ឈ្មោះ វាធ្វើអោយកូដរបស់យើងងាយស្រួលក្នុងការអាន សម្រាប់ខ្លួនយើង និង អ្នកសរសេរកម្មវិធីដ៏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ទៃ ទៀត​។ </a:t>
            </a:r>
            <a:r>
              <a:rPr lang="km-KH" sz="2250" dirty="0">
                <a:latin typeface="Khmer OS Battambang" pitchFamily="2" charset="0"/>
                <a:cs typeface="Khmer OS Battambang" pitchFamily="2" charset="0"/>
              </a:rPr>
              <a:t>វាមានសារៈសំខាន់ណាស់ ព្រោះវាចំណាយពេលខ្លីក្នុងការយល់កូដដែលបានសរសេរ។</a:t>
            </a:r>
            <a:endParaRPr lang="en-US" sz="2250" dirty="0">
              <a:latin typeface="Khmer OS Battambang" pitchFamily="2" charset="0"/>
              <a:cs typeface="Khmer OS Battambang" pitchFamily="2" charset="0"/>
            </a:endParaRPr>
          </a:p>
          <a:p>
            <a:pPr marL="444818" lvl="1" indent="-204788"/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0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11.Java 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Naming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rule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​ 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(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ត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44818" lvl="1" indent="-204788"/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37673" y="1768642"/>
          <a:ext cx="10948737" cy="3688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34916"/>
                <a:gridCol w="8313821"/>
              </a:tblGrid>
              <a:tr h="370840">
                <a:tc>
                  <a:txBody>
                    <a:bodyPr/>
                    <a:lstStyle/>
                    <a:p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ឈ្មោះ</a:t>
                      </a:r>
                      <a:endParaRPr lang="en-US" sz="2000" dirty="0">
                        <a:latin typeface="Khmer OS Battambang" pitchFamily="2" charset="0"/>
                        <a:cs typeface="Khmer OS Battambang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ច្បាប់</a:t>
                      </a:r>
                      <a:endParaRPr lang="en-US" sz="2000" dirty="0">
                        <a:latin typeface="Khmer OS Battambang" pitchFamily="2" charset="0"/>
                        <a:cs typeface="Khmer OS Battambang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ឈ្មោះរបស់ </a:t>
                      </a:r>
                      <a:r>
                        <a:rPr lang="en-US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class</a:t>
                      </a:r>
                      <a:endParaRPr lang="en-US" sz="2000" dirty="0">
                        <a:latin typeface="Khmer OS Battambang" pitchFamily="2" charset="0"/>
                        <a:cs typeface="Khmer OS Battambang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គួរចាប់ផ្តើមដោយអក្សរធំ</a:t>
                      </a:r>
                      <a:r>
                        <a:rPr lang="km-KH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 ហើយមានថ្នាក់ពាក្យជានាម  ឧទាហរណ៍ដូចជា </a:t>
                      </a:r>
                      <a:r>
                        <a:rPr lang="en-US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String, Color, Button, Tread. . .</a:t>
                      </a:r>
                      <a:endParaRPr lang="en-US" sz="2000" dirty="0">
                        <a:latin typeface="Khmer OS Battambang" pitchFamily="2" charset="0"/>
                        <a:cs typeface="Khmer OS Battambang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ឈ្មោះរបស់</a:t>
                      </a:r>
                      <a:r>
                        <a:rPr lang="en-US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គួរចាប់ផ្តើមដោយអក្សរធំ</a:t>
                      </a:r>
                      <a:r>
                        <a:rPr lang="km-KH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 ហើយមានថ្នាក់ពាក្យជាគុណនាម  ឧទាហរណ៍ដូចជា </a:t>
                      </a:r>
                      <a:r>
                        <a:rPr lang="en-US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Runnable, Remote, </a:t>
                      </a:r>
                      <a:r>
                        <a:rPr lang="en-US" sz="2000" baseline="0" dirty="0" err="1" smtClean="0">
                          <a:latin typeface="Khmer OS Battambang" pitchFamily="2" charset="0"/>
                          <a:cs typeface="Khmer OS Battambang" pitchFamily="2" charset="0"/>
                        </a:rPr>
                        <a:t>ActionListener</a:t>
                      </a:r>
                      <a:r>
                        <a:rPr lang="en-US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 . . .</a:t>
                      </a:r>
                      <a:endParaRPr lang="en-US" sz="2000" kern="1200" baseline="0" dirty="0">
                        <a:solidFill>
                          <a:schemeClr val="tx1"/>
                        </a:solidFill>
                        <a:latin typeface="Khmer OS Battambang" pitchFamily="2" charset="0"/>
                        <a:ea typeface="+mn-ea"/>
                        <a:cs typeface="Khmer OS Battambang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ឈ្មោះរបស់</a:t>
                      </a:r>
                      <a:r>
                        <a:rPr lang="en-US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គួរចាប់ផ្តើមដោយអក្សរតូច</a:t>
                      </a:r>
                      <a:r>
                        <a:rPr lang="km-KH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 ហើយមានថ្នាក់ពាក្យជាកិរិយាស័ព្ទ</a:t>
                      </a:r>
                      <a:r>
                        <a:rPr lang="en-US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 </a:t>
                      </a:r>
                      <a:r>
                        <a:rPr lang="km-KH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ឧទាហរណ៍ដូចជា</a:t>
                      </a:r>
                      <a:r>
                        <a:rPr lang="en-US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 </a:t>
                      </a:r>
                      <a:r>
                        <a:rPr lang="en-US" sz="2000" kern="1200" baseline="0" dirty="0" err="1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actionPerformed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(), main(), print(), </a:t>
                      </a:r>
                      <a:r>
                        <a:rPr lang="en-US" sz="2000" kern="1200" baseline="0" dirty="0" err="1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println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()</a:t>
                      </a:r>
                      <a:endParaRPr lang="en-US" sz="2000" kern="1200" baseline="0" dirty="0">
                        <a:solidFill>
                          <a:schemeClr val="tx1"/>
                        </a:solidFill>
                        <a:latin typeface="Khmer OS Battambang" pitchFamily="2" charset="0"/>
                        <a:ea typeface="+mn-ea"/>
                        <a:cs typeface="Khmer OS Battambang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ឈ្មោះរបស់</a:t>
                      </a:r>
                      <a:r>
                        <a:rPr lang="en-US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គួរចាប់ផ្តើមដោយអក្សរតូច</a:t>
                      </a:r>
                      <a:r>
                        <a:rPr lang="km-KH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 ឧទាហរណ៍ដូចជា</a:t>
                      </a:r>
                      <a:r>
                        <a:rPr lang="en-US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Khmer OS Battambang" pitchFamily="2" charset="0"/>
                          <a:cs typeface="Khmer OS Battambang" pitchFamily="2" charset="0"/>
                        </a:rPr>
                        <a:t>firstName</a:t>
                      </a:r>
                      <a:r>
                        <a:rPr lang="en-US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Khmer OS Battambang" pitchFamily="2" charset="0"/>
                          <a:cs typeface="Khmer OS Battambang" pitchFamily="2" charset="0"/>
                        </a:rPr>
                        <a:t>LastName</a:t>
                      </a:r>
                      <a:r>
                        <a:rPr lang="en-US" sz="2000" baseline="0" dirty="0" smtClean="0">
                          <a:latin typeface="Khmer OS Battambang" pitchFamily="2" charset="0"/>
                          <a:cs typeface="Khmer OS Battambang" pitchFamily="2" charset="0"/>
                        </a:rPr>
                        <a:t>. . . </a:t>
                      </a:r>
                      <a:endParaRPr lang="en-US" sz="2000" kern="1200" baseline="0" dirty="0">
                        <a:solidFill>
                          <a:schemeClr val="tx1"/>
                        </a:solidFill>
                        <a:latin typeface="Khmer OS Battambang" pitchFamily="2" charset="0"/>
                        <a:ea typeface="+mn-ea"/>
                        <a:cs typeface="Khmer OS Battambang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ឈ្មោះរបស់</a:t>
                      </a:r>
                      <a:r>
                        <a:rPr lang="en-US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m-KH" sz="2000" kern="1200" baseline="0" dirty="0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គួរប្រើអក្សរតូច ឧទាហរណ៍ដូចជា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 java, </a:t>
                      </a:r>
                      <a:r>
                        <a:rPr lang="en-US" sz="2000" kern="1200" baseline="0" dirty="0" err="1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lang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, </a:t>
                      </a:r>
                      <a:r>
                        <a:rPr lang="en-US" sz="2000" kern="1200" baseline="0" dirty="0" err="1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sql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, util. . . </a:t>
                      </a:r>
                      <a:endParaRPr lang="en-US" sz="2000" kern="1200" baseline="0" dirty="0">
                        <a:solidFill>
                          <a:schemeClr val="tx1"/>
                        </a:solidFill>
                        <a:latin typeface="Khmer OS Battambang" pitchFamily="2" charset="0"/>
                        <a:ea typeface="+mn-ea"/>
                        <a:cs typeface="Khmer OS Battambang" pitchFamily="2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m-KH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ឈ្មោះរបស់</a:t>
                      </a:r>
                      <a:r>
                        <a:rPr lang="en-US" sz="2000" dirty="0" smtClean="0">
                          <a:latin typeface="Khmer OS Battambang" pitchFamily="2" charset="0"/>
                          <a:cs typeface="Khmer OS Battambang" pitchFamily="2" charset="0"/>
                        </a:rPr>
                        <a:t> constants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m-KH" sz="2000" kern="1200" baseline="0" dirty="0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គួរប្រើអក្សរធំ ឧទាហរណ៍ដូចជា</a:t>
                      </a:r>
                      <a:r>
                        <a:rPr lang="en-US" sz="2000" kern="1200" baseline="0" dirty="0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 RED, YELLOW, MAX_PRIORITY</a:t>
                      </a:r>
                      <a:r>
                        <a:rPr lang="km-KH" sz="2000" kern="1200" baseline="0" dirty="0" smtClean="0">
                          <a:solidFill>
                            <a:schemeClr val="tx1"/>
                          </a:solidFill>
                          <a:latin typeface="Khmer OS Battambang" pitchFamily="2" charset="0"/>
                          <a:ea typeface="+mn-ea"/>
                          <a:cs typeface="Khmer OS Battambang" pitchFamily="2" charset="0"/>
                        </a:rPr>
                        <a:t>.​ . .</a:t>
                      </a:r>
                      <a:endParaRPr lang="en-US" sz="2000" kern="1200" baseline="0" dirty="0">
                        <a:solidFill>
                          <a:schemeClr val="tx1"/>
                        </a:solidFill>
                        <a:latin typeface="Khmer OS Battambang" pitchFamily="2" charset="0"/>
                        <a:ea typeface="+mn-ea"/>
                        <a:cs typeface="Khmer OS Battambang" pitchFamily="2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73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11.Java Naming rule (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ត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04788" indent="-204788"/>
            <a:r>
              <a:rPr lang="en-US" sz="2250" dirty="0" err="1">
                <a:latin typeface="Khmer OS Battambang" pitchFamily="2" charset="0"/>
                <a:cs typeface="Khmer OS Battambang" pitchFamily="2" charset="0"/>
              </a:rPr>
              <a:t>CamelCase</a:t>
            </a:r>
            <a:r>
              <a:rPr lang="en-US" sz="2250" dirty="0">
                <a:latin typeface="Khmer OS Battambang" pitchFamily="2" charset="0"/>
                <a:cs typeface="Khmer OS Battambang" pitchFamily="2" charset="0"/>
              </a:rPr>
              <a:t>: Java </a:t>
            </a:r>
            <a:r>
              <a:rPr lang="km-KH" sz="2250" dirty="0">
                <a:latin typeface="Khmer OS Battambang" pitchFamily="2" charset="0"/>
                <a:cs typeface="Khmer OS Battambang" pitchFamily="2" charset="0"/>
              </a:rPr>
              <a:t>ប្រើប្រាស់តាម </a:t>
            </a:r>
            <a:r>
              <a:rPr lang="en-US" sz="2250" dirty="0" err="1">
                <a:latin typeface="Khmer OS Battambang" pitchFamily="2" charset="0"/>
                <a:cs typeface="Khmer OS Battambang" pitchFamily="2" charset="0"/>
              </a:rPr>
              <a:t>Camelcase</a:t>
            </a:r>
            <a:r>
              <a:rPr lang="en-US" sz="2250" dirty="0">
                <a:latin typeface="Khmer OS Battambang" pitchFamily="2" charset="0"/>
                <a:cs typeface="Khmer OS Battambang" pitchFamily="2" charset="0"/>
              </a:rPr>
              <a:t> Syntax </a:t>
            </a:r>
            <a:r>
              <a:rPr lang="km-KH" sz="2250" dirty="0">
                <a:latin typeface="Khmer OS Battambang" pitchFamily="2" charset="0"/>
                <a:cs typeface="Khmer OS Battambang" pitchFamily="2" charset="0"/>
              </a:rPr>
              <a:t>សម្រាប់កំណត់ឈ្មោះ</a:t>
            </a:r>
            <a:r>
              <a:rPr lang="en-US" sz="2250" dirty="0">
                <a:latin typeface="Khmer OS Battambang" pitchFamily="2" charset="0"/>
                <a:cs typeface="Khmer OS Battambang" pitchFamily="2" charset="0"/>
              </a:rPr>
              <a:t>class, interface, method </a:t>
            </a:r>
            <a:r>
              <a:rPr lang="km-KH" sz="2250" dirty="0">
                <a:latin typeface="Khmer OS Battambang" pitchFamily="2" charset="0"/>
                <a:cs typeface="Khmer OS Battambang" pitchFamily="2" charset="0"/>
              </a:rPr>
              <a:t>និង​ 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variable</a:t>
            </a:r>
            <a:endParaRPr lang="km-KH" sz="2250" dirty="0">
              <a:latin typeface="Khmer OS Battambang" pitchFamily="2" charset="0"/>
              <a:cs typeface="Khmer OS Battambang" pitchFamily="2" charset="0"/>
            </a:endParaRPr>
          </a:p>
          <a:p>
            <a:pPr marL="204788" indent="-204788"/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ប្រសិនបើការដាក់ឈ្មោះមួយដែលមានពីពាក្យ  ពាក្យទីពីរត្រូវតែចាប់ផ្តើមដោយអក្សរធំ </a:t>
            </a:r>
            <a:r>
              <a:rPr lang="en-US" sz="2400" dirty="0" err="1" smtClean="0"/>
              <a:t>actionPerformed</a:t>
            </a:r>
            <a:r>
              <a:rPr lang="en-US" sz="2400" dirty="0" smtClean="0"/>
              <a:t>(), </a:t>
            </a:r>
            <a:r>
              <a:rPr lang="en-US" sz="2400" dirty="0" err="1"/>
              <a:t>firstName</a:t>
            </a:r>
            <a:r>
              <a:rPr lang="en-US" sz="2400" dirty="0"/>
              <a:t>, </a:t>
            </a:r>
            <a:r>
              <a:rPr lang="en-US" sz="2400" dirty="0" err="1"/>
              <a:t>ActionEvent</a:t>
            </a:r>
            <a:r>
              <a:rPr lang="en-US" sz="2400" dirty="0"/>
              <a:t>, </a:t>
            </a:r>
            <a:r>
              <a:rPr lang="en-US" sz="2400" dirty="0" err="1"/>
              <a:t>ActionListener</a:t>
            </a:r>
            <a:r>
              <a:rPr lang="en-US" sz="2400" dirty="0"/>
              <a:t> etc</a:t>
            </a:r>
            <a:r>
              <a:rPr lang="en-US" sz="2400" dirty="0" smtClean="0"/>
              <a:t>.</a:t>
            </a:r>
            <a:endParaRPr lang="km-KH" sz="2400" dirty="0" smtClean="0"/>
          </a:p>
          <a:p>
            <a:pPr marL="0" indent="0">
              <a:buNone/>
            </a:pPr>
            <a:endParaRPr lang="en-US" sz="3200" dirty="0">
              <a:latin typeface="Khmer OS Battambang" pitchFamily="2" charset="0"/>
              <a:cs typeface="Khmer OS Battambang" pitchFamily="2" charset="0"/>
            </a:endParaRPr>
          </a:p>
          <a:p>
            <a:pPr marL="444818" lvl="1" indent="-204788"/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27" name="Picture 3" descr="C:\Users\Chhor Vorn\Desktop\220px-CamelCas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242" y="3720198"/>
            <a:ext cx="2587041" cy="214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24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12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Comment 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04788" indent="-204788"/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ក្នុងភាសារ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Java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 មាន 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Comment 3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 ប្រភេទ</a:t>
            </a: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:</a:t>
            </a:r>
            <a:endParaRPr lang="en-US" sz="2200" dirty="0">
              <a:latin typeface="Khmer OS Battambang" pitchFamily="2" charset="0"/>
              <a:cs typeface="Khmer OS Battambang" pitchFamily="2" charset="0"/>
            </a:endParaRPr>
          </a:p>
          <a:p>
            <a:pPr marL="444818" lvl="1" indent="-204788"/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/* text */  : compiler 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រំលងចោលនូវអ្វីដែលនៅចន្លោះ </a:t>
            </a:r>
            <a:r>
              <a:rPr lang="en-US" sz="2250" dirty="0">
                <a:latin typeface="Khmer OS Battambang" pitchFamily="2" charset="0"/>
                <a:cs typeface="Khmer OS Battambang" pitchFamily="2" charset="0"/>
              </a:rPr>
              <a:t>/* 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ដល់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250" dirty="0">
                <a:latin typeface="Khmer OS Battambang" pitchFamily="2" charset="0"/>
                <a:cs typeface="Khmer OS Battambang" pitchFamily="2" charset="0"/>
              </a:rPr>
              <a:t>*/ </a:t>
            </a:r>
            <a:endParaRPr lang="en-US" sz="2250" dirty="0" smtClean="0">
              <a:latin typeface="Khmer OS Battambang" pitchFamily="2" charset="0"/>
              <a:cs typeface="Khmer OS Battambang" pitchFamily="2" charset="0"/>
            </a:endParaRPr>
          </a:p>
          <a:p>
            <a:pPr marL="444818" lvl="1" indent="-204788"/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// text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: compiler 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​</a:t>
            </a:r>
            <a:r>
              <a:rPr lang="km-KH" sz="2250" dirty="0">
                <a:latin typeface="Khmer OS Battambang" pitchFamily="2" charset="0"/>
                <a:cs typeface="Khmer OS Battambang" pitchFamily="2" charset="0"/>
              </a:rPr>
              <a:t> រំលងចោលនូវ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អ្វីដែលចាប់ផ្តើមដោយ​ 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// 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រហូតដល់ចុងបន្ទាត់</a:t>
            </a:r>
            <a:endParaRPr lang="en-US" sz="2250" dirty="0" smtClean="0">
              <a:latin typeface="Khmer OS Battambang" pitchFamily="2" charset="0"/>
              <a:cs typeface="Khmer OS Battambang" pitchFamily="2" charset="0"/>
            </a:endParaRPr>
          </a:p>
          <a:p>
            <a:pPr marL="444818" lvl="1" indent="-204788"/>
            <a:r>
              <a:rPr lang="en-US" sz="2250" dirty="0">
                <a:latin typeface="Khmer OS Battambang" pitchFamily="2" charset="0"/>
                <a:cs typeface="Khmer OS Battambang" pitchFamily="2" charset="0"/>
              </a:rPr>
              <a:t>/** documentation 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*/ : 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វាជាប្រភេទ 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Comment 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បែបឯកសារ​ដែលត្រូវបាន​​​​​គេ​​ហៅ​ថា 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Doc Comment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។ 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JDK </a:t>
            </a:r>
            <a:r>
              <a:rPr lang="en-US" sz="2250" dirty="0" err="1" smtClean="0">
                <a:latin typeface="Khmer OS Battambang" pitchFamily="2" charset="0"/>
                <a:cs typeface="Khmer OS Battambang" pitchFamily="2" charset="0"/>
              </a:rPr>
              <a:t>javadoc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ប្រើប្រាស់ 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doc comments 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នៅពេលដែលបង្កើត </a:t>
            </a:r>
            <a:r>
              <a:rPr lang="en-US" sz="2250" dirty="0" smtClean="0">
                <a:latin typeface="Khmer OS Battambang" pitchFamily="2" charset="0"/>
                <a:cs typeface="Khmer OS Battambang" pitchFamily="2" charset="0"/>
              </a:rPr>
              <a:t>Documentation </a:t>
            </a:r>
            <a:r>
              <a:rPr lang="km-KH" sz="2250" dirty="0" smtClean="0">
                <a:latin typeface="Khmer OS Battambang" pitchFamily="2" charset="0"/>
                <a:cs typeface="Khmer OS Battambang" pitchFamily="2" charset="0"/>
              </a:rPr>
              <a:t>។</a:t>
            </a:r>
          </a:p>
          <a:p>
            <a:pPr marL="650558" lvl="2" indent="-204788"/>
            <a:r>
              <a:rPr lang="en-US" sz="2100" dirty="0" err="1" smtClean="0">
                <a:latin typeface="Khmer OS Battambang" pitchFamily="2" charset="0"/>
                <a:cs typeface="Khmer OS Battambang" pitchFamily="2" charset="0"/>
              </a:rPr>
              <a:t>Javadoc</a:t>
            </a:r>
            <a:r>
              <a:rPr lang="en-US" sz="21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2100" dirty="0" smtClean="0">
                <a:latin typeface="Khmer OS Battambang" pitchFamily="2" charset="0"/>
                <a:cs typeface="Khmer OS Battambang" pitchFamily="2" charset="0"/>
              </a:rPr>
              <a:t>គឺជាឧបករណ៍មួយដែលមានស្រាប់មកជាមួយនឹង </a:t>
            </a:r>
            <a:r>
              <a:rPr lang="en-US" sz="2100" dirty="0" smtClean="0">
                <a:latin typeface="Khmer OS Battambang" pitchFamily="2" charset="0"/>
                <a:cs typeface="Khmer OS Battambang" pitchFamily="2" charset="0"/>
              </a:rPr>
              <a:t>JDK</a:t>
            </a:r>
            <a:r>
              <a:rPr lang="km-KH" sz="2100" dirty="0" smtClean="0">
                <a:latin typeface="Khmer OS Battambang" pitchFamily="2" charset="0"/>
                <a:cs typeface="Khmer OS Battambang" pitchFamily="2" charset="0"/>
              </a:rPr>
              <a:t> ហើយវាត្រូវបានប្រើដើម្បីបង្កើត ឯកសារកូដរបស់</a:t>
            </a:r>
            <a:r>
              <a:rPr lang="en-US" sz="2100" dirty="0" smtClean="0">
                <a:latin typeface="Khmer OS Battambang" pitchFamily="2" charset="0"/>
                <a:cs typeface="Khmer OS Battambang" pitchFamily="2" charset="0"/>
              </a:rPr>
              <a:t>Java </a:t>
            </a:r>
            <a:r>
              <a:rPr lang="km-KH" sz="2100" dirty="0" smtClean="0">
                <a:latin typeface="Khmer OS Battambang" pitchFamily="2" charset="0"/>
                <a:cs typeface="Khmer OS Battambang" pitchFamily="2" charset="0"/>
              </a:rPr>
              <a:t>ក្នុងទម្រង់ជា </a:t>
            </a:r>
            <a:r>
              <a:rPr lang="en-US" sz="2100" dirty="0" smtClean="0">
                <a:latin typeface="Khmer OS Battambang" pitchFamily="2" charset="0"/>
                <a:cs typeface="Khmer OS Battambang" pitchFamily="2" charset="0"/>
              </a:rPr>
              <a:t>HTML </a:t>
            </a:r>
            <a:r>
              <a:rPr lang="km-KH" sz="2100" dirty="0" smtClean="0">
                <a:latin typeface="Khmer OS Battambang" pitchFamily="2" charset="0"/>
                <a:cs typeface="Khmer OS Battambang" pitchFamily="2" charset="0"/>
              </a:rPr>
              <a:t>ដែលវាទាញយកមកពី </a:t>
            </a:r>
            <a:r>
              <a:rPr lang="en-US" sz="2100" dirty="0" smtClean="0">
                <a:latin typeface="Khmer OS Battambang" pitchFamily="2" charset="0"/>
                <a:cs typeface="Khmer OS Battambang" pitchFamily="2" charset="0"/>
              </a:rPr>
              <a:t>Java source Code </a:t>
            </a:r>
            <a:r>
              <a:rPr lang="km-KH" sz="2100" dirty="0" smtClean="0">
                <a:latin typeface="Khmer OS Battambang" pitchFamily="2" charset="0"/>
                <a:cs typeface="Khmer OS Battambang" pitchFamily="2" charset="0"/>
              </a:rPr>
              <a:t>។</a:t>
            </a:r>
            <a:endParaRPr lang="en-US" sz="21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8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12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Comment (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ត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)</a:t>
            </a: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041" y="1929769"/>
            <a:ext cx="7669959" cy="365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444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2" y="331101"/>
            <a:ext cx="8245595" cy="856248"/>
          </a:xfrm>
        </p:spPr>
        <p:txBody>
          <a:bodyPr>
            <a:noAutofit/>
          </a:bodyPr>
          <a:lstStyle/>
          <a:p>
            <a:r>
              <a:rPr lang="ca-E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/>
            </a:r>
            <a:br>
              <a:rPr lang="ca-E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</a:br>
            <a:r>
              <a:rPr lang="ca-E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3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ប្រភពឯកសារ</a:t>
            </a:r>
            <a:r>
              <a:rPr lang="en-US" sz="3000" b="1" dirty="0">
                <a:solidFill>
                  <a:srgbClr val="003399"/>
                </a:solidFill>
                <a:latin typeface="Khmer OS Battambang" pitchFamily="2" charset="0"/>
                <a:cs typeface="Khmer OS Battambang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Battambang" pitchFamily="2" charset="0"/>
                <a:cs typeface="Khmer OS Battambang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	</a:t>
            </a:r>
            <a:endParaRPr lang="en-US" dirty="0" smtClean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2"/>
              </a:rPr>
              <a:t>http</a:t>
            </a:r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2"/>
              </a:rPr>
              <a:t>://</a:t>
            </a: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2"/>
              </a:rPr>
              <a:t>www.javatpoint.com/history-of-java</a:t>
            </a:r>
            <a:endParaRPr lang="km-KH" dirty="0" smtClean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http://</a:t>
            </a: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3"/>
              </a:rPr>
              <a:t>www.hubberspot.com/2012/04/brief-history-of-java-programming.html</a:t>
            </a:r>
            <a:endParaRPr lang="en-US" dirty="0" smtClean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4"/>
              </a:rPr>
              <a:t>http://</a:t>
            </a: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  <a:hlinkClick r:id="rId4"/>
              </a:rPr>
              <a:t>www.javatpoint.com/features-of-java</a:t>
            </a:r>
            <a:endParaRPr lang="en-US" dirty="0" smtClean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Escliipse.org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Oracle.com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7030A0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Toturialspoint.com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4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2654119" y="1890006"/>
            <a:ext cx="6848342" cy="34610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3" indent="-285743">
              <a:lnSpc>
                <a:spcPct val="150000"/>
              </a:lnSpc>
              <a:buFont typeface="Wingdings" pitchFamily="2" charset="2"/>
              <a:buChar char="Ø"/>
            </a:pPr>
            <a:endParaRPr 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2654119" y="3158844"/>
            <a:ext cx="684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>Good Bye…..</a:t>
            </a:r>
            <a:endParaRPr lang="km-KH" sz="54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lain" startAt="9"/>
            </a:pP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457200" indent="-457200">
              <a:buAutoNum type="arabicPlain" startAt="9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First Java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Application</a:t>
            </a:r>
          </a:p>
          <a:p>
            <a:pPr marL="457200" indent="-457200">
              <a:buAutoNum type="arabicPlain" startAt="9"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Variable Declaration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11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Java Naming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Rule</a:t>
            </a:r>
          </a:p>
          <a:p>
            <a:pPr marL="0" indent="0">
              <a:buNone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12 Comment in java</a:t>
            </a: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endParaRPr lang="en-US" sz="2200" dirty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endParaRPr lang="en-US" sz="2200" dirty="0" smtClean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itle 5"/>
          <p:cNvSpPr txBox="1">
            <a:spLocks/>
          </p:cNvSpPr>
          <p:nvPr/>
        </p:nvSpPr>
        <p:spPr bwMode="auto">
          <a:xfrm>
            <a:off x="606393" y="339208"/>
            <a:ext cx="8245595" cy="760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000" b="1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មាតិកា</a:t>
            </a:r>
            <a:endParaRPr lang="en-US" sz="3000" b="1" dirty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90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 History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Java </a:t>
            </a:r>
            <a:r>
              <a:rPr lang="km-KH" sz="2200" dirty="0">
                <a:latin typeface="Khmer OS Battambang" pitchFamily="2" charset="0"/>
                <a:cs typeface="Khmer OS Battambang" pitchFamily="2" charset="0"/>
              </a:rPr>
              <a:t>ត្រូវបានបង្កើតឡើងនៅឆ្នាំ ១៩៩១ ដោយលោក 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James Gosling,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​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Mike 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Sheridan</a:t>
            </a:r>
            <a:r>
              <a:rPr lang="en-US" sz="2200" b="1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, 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Patrick </a:t>
            </a:r>
            <a:r>
              <a:rPr lang="en-US" sz="2200" dirty="0" err="1">
                <a:latin typeface="Khmer OS Battambang" panose="02000500000000020004" pitchFamily="2" charset="0"/>
                <a:cs typeface="Khmer OS Battambang" panose="02000500000000020004" pitchFamily="2" charset="0"/>
              </a:rPr>
              <a:t>Naughton</a:t>
            </a:r>
            <a:r>
              <a:rPr lang="en-US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នៅក្នុងគោលបំណងមួយដើម្បីជា</a:t>
            </a:r>
            <a:r>
              <a:rPr lang="km-KH" sz="22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ជំនួយក្នុង</a:t>
            </a:r>
            <a:r>
              <a:rPr lang="km-KH" sz="22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ការបង្កើត 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Green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project</a:t>
            </a:r>
          </a:p>
          <a:p>
            <a:pPr marL="596504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Oak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គឺជាឈ្មោះដំបូងនៃភាសានេះ ,​ តែក្រោយមកប្ដូរដាក់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Java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​ វិញ ដែលយកឈ្មោះតាមប្រភេទកាហ្វេ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Java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នៅកោះ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Java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នៃប្រទេស ឥណ្ឌូណេស៊ី</a:t>
            </a:r>
          </a:p>
          <a:p>
            <a:pPr marL="596504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ក្រុមហ៊ុន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Sun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បានប្រកាស​ភាសា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Java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ជាផ្លូវការនៅខែ ឧសភា ឆ្នាំ ១៩៩៥</a:t>
            </a:r>
            <a:endParaRPr lang="km-KH" sz="2200" dirty="0">
              <a:latin typeface="Khmer OS Battambang" pitchFamily="2" charset="0"/>
              <a:cs typeface="Khmer OS Battambang" pitchFamily="2" charset="0"/>
            </a:endParaRPr>
          </a:p>
          <a:p>
            <a:pPr marL="596504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Java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ត្រូវបានក្រុមហ៊ុន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Oracle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ទិញពីក្រុមហ៊ុន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Sun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នៅឆ្នាំ ២០០៩</a:t>
            </a:r>
            <a:endParaRPr lang="km-KH" sz="2200" dirty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7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2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 Characteristics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6393" y="1771048"/>
            <a:ext cx="11020927" cy="4623402"/>
          </a:xfrm>
        </p:spPr>
        <p:txBody>
          <a:bodyPr>
            <a:normAutofit lnSpcReduction="10000"/>
          </a:bodyPr>
          <a:lstStyle/>
          <a:p>
            <a:pPr marL="253603" indent="0">
              <a:lnSpc>
                <a:spcPct val="150000"/>
              </a:lnSpc>
              <a:buNone/>
            </a:pP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លក្ខណៈពិសេសរបស់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Java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៖</a:t>
            </a:r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Simple: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ងាយស្រួលរៀន សរសេរ និងប្រើប្រាស់ ហើយ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Java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បានលុបបំបាត់លក្ខណៈមួយចំនួនរបស់ភាសា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C++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ដូចជា </a:t>
            </a:r>
            <a:r>
              <a:rPr lang="en-US" sz="2400" dirty="0"/>
              <a:t>pointers, operator overloading etc</a:t>
            </a:r>
            <a:r>
              <a:rPr lang="en-US" sz="2400" dirty="0" smtClean="0"/>
              <a:t>.</a:t>
            </a:r>
            <a:endParaRPr lang="km-KH" sz="2400" dirty="0" smtClean="0"/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Object-oriented: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មានលក្ខណៈ </a:t>
            </a:r>
            <a:r>
              <a:rPr lang="en-US" sz="2400" dirty="0" smtClean="0"/>
              <a:t>OOP</a:t>
            </a:r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Platform Independent: Java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អាច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Run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នៅលើ </a:t>
            </a:r>
            <a:r>
              <a:rPr lang="en-US" sz="2400" dirty="0" smtClean="0"/>
              <a:t>multiple </a:t>
            </a:r>
            <a:r>
              <a:rPr lang="en-US" sz="2400" dirty="0"/>
              <a:t>platforms </a:t>
            </a:r>
            <a:r>
              <a:rPr lang="en-US" sz="2400" dirty="0" smtClean="0"/>
              <a:t>e.g. Windows</a:t>
            </a:r>
            <a:r>
              <a:rPr lang="km-KH" sz="2400" dirty="0" smtClean="0"/>
              <a:t>​</a:t>
            </a:r>
            <a:r>
              <a:rPr lang="en-US" sz="2400" dirty="0" smtClean="0"/>
              <a:t>,</a:t>
            </a:r>
            <a:r>
              <a:rPr lang="km-KH" sz="2400" dirty="0" smtClean="0"/>
              <a:t>​ </a:t>
            </a:r>
            <a:r>
              <a:rPr lang="en-US" sz="2400" dirty="0" smtClean="0"/>
              <a:t>Linux, Sun </a:t>
            </a:r>
            <a:r>
              <a:rPr lang="en-US" sz="2400" dirty="0"/>
              <a:t>Solaris</a:t>
            </a:r>
            <a:r>
              <a:rPr lang="en-US" sz="2400" dirty="0" smtClean="0"/>
              <a:t>,</a:t>
            </a:r>
            <a:r>
              <a:rPr lang="km-KH" sz="2400" dirty="0" smtClean="0"/>
              <a:t> </a:t>
            </a:r>
            <a:r>
              <a:rPr lang="en-US" sz="2400" dirty="0" smtClean="0"/>
              <a:t>Mac/OS etc.</a:t>
            </a:r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Khmer OS Battambang" pitchFamily="2" charset="0"/>
                <a:cs typeface="Khmer OS Battambang" pitchFamily="2" charset="0"/>
              </a:rPr>
              <a:t>Secure: </a:t>
            </a:r>
            <a:r>
              <a:rPr lang="km-KH" sz="2400" dirty="0" smtClean="0">
                <a:latin typeface="Khmer OS Battambang" pitchFamily="2" charset="0"/>
                <a:cs typeface="Khmer OS Battambang" pitchFamily="2" charset="0"/>
              </a:rPr>
              <a:t>មានសុវត្ថិភាព មិនងាយឆ្លងមេរោគ</a:t>
            </a:r>
            <a:endParaRPr lang="km-KH" sz="2200" dirty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2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 Characteristics (Continue)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6393" y="1771048"/>
            <a:ext cx="11020927" cy="4623402"/>
          </a:xfrm>
        </p:spPr>
        <p:txBody>
          <a:bodyPr>
            <a:normAutofit lnSpcReduction="10000"/>
          </a:bodyPr>
          <a:lstStyle/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Robust: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បញ្ចូលនូវលក្ខណៈ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automatic garbage 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collection, exception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handling 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, and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type 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checking</a:t>
            </a:r>
            <a:endParaRPr lang="km-KH" sz="24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Architec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t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ure-neutral: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ដំណើរការដោយមិនកំណត់ប្រព័ន្ធប្រតិបត្តិការ ឫម៉ាស៊ីន</a:t>
            </a:r>
            <a:endParaRPr lang="en-US" sz="24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Portable: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ដោយវា 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Compile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ទៅជា </a:t>
            </a:r>
            <a:r>
              <a:rPr lang="en-US" sz="2400" dirty="0">
                <a:latin typeface="Khmer OS Battambang" panose="02000500000000020004" pitchFamily="2" charset="0"/>
                <a:cs typeface="Khmer OS Battambang" panose="02000500000000020004" pitchFamily="2" charset="0"/>
              </a:rPr>
              <a:t>b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ytecode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វាអាចដំណើរការលើ 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platform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ណាក៏បាន</a:t>
            </a:r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High-performance: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ដំណើរការបានលឿន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(independent  hardware)</a:t>
            </a:r>
            <a:endParaRPr lang="km-KH" sz="2400" dirty="0" smtClean="0"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Distributed: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បង្កើតអោយមានលក្ខណៈអាចប្រើប្រាស់ជា </a:t>
            </a:r>
            <a:r>
              <a:rPr lang="en-US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Network </a:t>
            </a:r>
            <a:r>
              <a:rPr lang="km-KH" sz="2400" dirty="0" smtClean="0">
                <a:latin typeface="Khmer OS Battambang" panose="02000500000000020004" pitchFamily="2" charset="0"/>
                <a:cs typeface="Khmer OS Battambang" panose="02000500000000020004" pitchFamily="2" charset="0"/>
              </a:rPr>
              <a:t>បាន</a:t>
            </a:r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m-KH" sz="2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7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7514" y="355904"/>
            <a:ext cx="8245595" cy="760998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2</a:t>
            </a:r>
            <a:r>
              <a:rPr lang="km-KH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Java Characteristics (Continue)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6393" y="1771048"/>
            <a:ext cx="11020927" cy="4623402"/>
          </a:xfrm>
        </p:spPr>
        <p:txBody>
          <a:bodyPr>
            <a:normAutofit/>
          </a:bodyPr>
          <a:lstStyle/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/>
              <a:t>Multi-threaded: </a:t>
            </a:r>
            <a:r>
              <a:rPr lang="km-KH" sz="2200" dirty="0" smtClean="0"/>
              <a:t>អាចអោយកម្មវិធីច្រើនដំណើរការក្នុងពេលតែមួយបាន</a:t>
            </a:r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I</a:t>
            </a:r>
            <a:r>
              <a:rPr lang="en-US" sz="22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nterpreted </a:t>
            </a:r>
            <a:r>
              <a:rPr lang="en-US" sz="22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: </a:t>
            </a:r>
            <a:r>
              <a:rPr lang="km-KH" sz="22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ធ្វើការបកប្រែពី</a:t>
            </a:r>
            <a:r>
              <a:rPr lang="en-US" sz="22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 Byte-code </a:t>
            </a:r>
            <a:r>
              <a:rPr lang="km-KH" sz="22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ទៅ </a:t>
            </a:r>
            <a:r>
              <a:rPr lang="en-US" sz="22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Machine-code</a:t>
            </a:r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Dynamic </a:t>
            </a:r>
            <a:r>
              <a:rPr lang="en-US" sz="22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: </a:t>
            </a:r>
            <a:r>
              <a:rPr lang="km-KH" sz="22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អាចបន្ថែមលក្ខណៈ</a:t>
            </a:r>
            <a:r>
              <a:rPr lang="km-KH" sz="2200" dirty="0" smtClean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ថ្មីបាននៅ</a:t>
            </a:r>
            <a:r>
              <a:rPr lang="km-KH" sz="22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ពេល </a:t>
            </a:r>
            <a:r>
              <a:rPr lang="en-US" sz="2200" dirty="0">
                <a:solidFill>
                  <a:srgbClr val="000000"/>
                </a:solidFill>
                <a:latin typeface="Khmer OS Battambang" pitchFamily="2" charset="0"/>
                <a:cs typeface="Khmer OS Battambang" pitchFamily="2" charset="0"/>
              </a:rPr>
              <a:t>Run-time</a:t>
            </a:r>
          </a:p>
          <a:p>
            <a:pPr marL="59650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m-KH" sz="2400" dirty="0" smtClean="0"/>
          </a:p>
          <a:p>
            <a:pPr marL="253603" indent="0">
              <a:lnSpc>
                <a:spcPct val="150000"/>
              </a:lnSpc>
              <a:buNone/>
            </a:pPr>
            <a:endParaRPr lang="km-KH" sz="2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ea typeface="+mj-ea"/>
                <a:cs typeface="Khmer OS Battambang" panose="02000500000000020004" pitchFamily="2" charset="0"/>
              </a:rPr>
              <a:t>JDK (Java Development kit)</a:t>
            </a:r>
          </a:p>
          <a:p>
            <a:pPr marL="0" indent="0">
              <a:buNone/>
            </a:pP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    </a:t>
            </a:r>
          </a:p>
          <a:p>
            <a:pPr marL="0" indent="0">
              <a:buNone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    Java Development Kit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មាន​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Tool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សម្រាប់ការ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develop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កម្មវិធី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( javac , java etc.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​​​  វារួមបញ្ចូល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JRE , Webstart (javaws.exe)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ដើម្បីសរសេរ</a:t>
            </a: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 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application and applet.</a:t>
            </a:r>
          </a:p>
          <a:p>
            <a:pPr marL="0" indent="0">
              <a:buNone/>
            </a:pPr>
            <a:r>
              <a:rPr lang="en-US" sz="2200" dirty="0">
                <a:latin typeface="Khmer OS Battambang" pitchFamily="2" charset="0"/>
                <a:cs typeface="Khmer OS Battambang" pitchFamily="2" charset="0"/>
              </a:rPr>
              <a:t>	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ប្រសិនបើអ្នកជា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programmer 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ដែលកំពុងប្រើ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Java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មានន័យថាអ្នកបាន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install JDK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ក្នុង</a:t>
            </a:r>
            <a:r>
              <a:rPr lang="en-US" sz="2200" dirty="0" smtClean="0">
                <a:latin typeface="Khmer OS Battambang" pitchFamily="2" charset="0"/>
                <a:cs typeface="Khmer OS Battambang" pitchFamily="2" charset="0"/>
              </a:rPr>
              <a:t>Machine </a:t>
            </a:r>
            <a:r>
              <a:rPr lang="km-KH" sz="2200" dirty="0" smtClean="0">
                <a:latin typeface="Khmer OS Battambang" pitchFamily="2" charset="0"/>
                <a:cs typeface="Khmer OS Battambang" pitchFamily="2" charset="0"/>
              </a:rPr>
              <a:t>របស់​អ្នក</a:t>
            </a:r>
          </a:p>
          <a:p>
            <a:pPr marL="0" indent="0">
              <a:buNone/>
            </a:pPr>
            <a:endParaRPr lang="km-KH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endParaRPr lang="km-KH" sz="2200" dirty="0" smtClean="0">
              <a:latin typeface="Khmer OS Battambang" pitchFamily="2" charset="0"/>
              <a:cs typeface="Khmer OS Battambang" pitchFamily="2" charset="0"/>
            </a:endParaRPr>
          </a:p>
          <a:p>
            <a:pPr marL="0" indent="0">
              <a:buNone/>
            </a:pPr>
            <a:endParaRPr lang="en-US" sz="2200" dirty="0"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en-US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1</a:t>
            </a:r>
            <a:r>
              <a:rPr lang="km-KH" sz="3000" b="1" dirty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. </a:t>
            </a:r>
            <a:r>
              <a:rPr lang="en-US" sz="3000" b="1" dirty="0" smtClean="0">
                <a:solidFill>
                  <a:srgbClr val="00339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JDK &amp; JRE</a:t>
            </a:r>
            <a: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  <a:t/>
            </a:r>
            <a:br>
              <a:rPr lang="en-US" sz="3000" b="1" dirty="0">
                <a:solidFill>
                  <a:srgbClr val="003399"/>
                </a:solidFill>
                <a:latin typeface="Khmer OS Muol Light" pitchFamily="2" charset="0"/>
                <a:cs typeface="Khmer OS Muol Light" pitchFamily="2" charset="0"/>
              </a:rPr>
            </a:br>
            <a:endParaRPr lang="en-US" sz="3000" b="1" dirty="0">
              <a:solidFill>
                <a:srgbClr val="003399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36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102922647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2993B34-2A1E-4D69-B46F-FD7F62543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1691</Words>
  <Application>Microsoft Office PowerPoint</Application>
  <PresentationFormat>Widescreen</PresentationFormat>
  <Paragraphs>279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Microsoft YaHei UI</vt:lpstr>
      <vt:lpstr>Arial</vt:lpstr>
      <vt:lpstr>DaunPenh</vt:lpstr>
      <vt:lpstr>Khmer OS Battambang</vt:lpstr>
      <vt:lpstr>Khmer OS Muol Light</vt:lpstr>
      <vt:lpstr>Times New Roman</vt:lpstr>
      <vt:lpstr>Wingdings</vt:lpstr>
      <vt:lpstr>TS102922647</vt:lpstr>
      <vt:lpstr>PowerPoint Presentation</vt:lpstr>
      <vt:lpstr>ថ្នាក់ កំពង់សោម</vt:lpstr>
      <vt:lpstr>មាតិកា</vt:lpstr>
      <vt:lpstr>PowerPoint Presentation</vt:lpstr>
      <vt:lpstr> 1. Java History </vt:lpstr>
      <vt:lpstr> 2. Java Characteristics </vt:lpstr>
      <vt:lpstr> 2. Java Characteristics (Continue) </vt:lpstr>
      <vt:lpstr> 2. Java Characteristics (Continue) </vt:lpstr>
      <vt:lpstr> 1. JDK &amp; JRE </vt:lpstr>
      <vt:lpstr> 1. JDK &amp; JRE </vt:lpstr>
      <vt:lpstr>JVM &amp; Java memory </vt:lpstr>
      <vt:lpstr>JVM &amp; Java Memory  </vt:lpstr>
      <vt:lpstr>Java Documentation </vt:lpstr>
      <vt:lpstr> Java Platform(J2SE, J2EE, J2ME) </vt:lpstr>
      <vt:lpstr>7.Java Running Process</vt:lpstr>
      <vt:lpstr>7.Java Running Process</vt:lpstr>
      <vt:lpstr>PowerPoint Presentation</vt:lpstr>
      <vt:lpstr>PowerPoint Presentation</vt:lpstr>
      <vt:lpstr> 9. First Java Application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1០. Variable Declaration </vt:lpstr>
      <vt:lpstr> 1០. Variable Declaration (ត)</vt:lpstr>
      <vt:lpstr> 1០. Variable Declaration (ត)</vt:lpstr>
      <vt:lpstr> 1០. Variable Declaration (ត)</vt:lpstr>
      <vt:lpstr> 11.Java Naming rule​</vt:lpstr>
      <vt:lpstr>11.Java Naming rule​ (ត)</vt:lpstr>
      <vt:lpstr>11.Java Naming rule (ត)</vt:lpstr>
      <vt:lpstr> 12. Comment </vt:lpstr>
      <vt:lpstr> 12. Comment (ត)</vt:lpstr>
      <vt:lpstr> 13. ប្រភពឯកសារ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2013-07-06T07:41:15Z</dcterms:created>
  <dcterms:modified xsi:type="dcterms:W3CDTF">2016-03-28T02:54:23Z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TC029226479991</vt:lpwstr>
  </property>
</Properties>
</file>